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43"/>
  </p:notesMasterIdLst>
  <p:sldIdLst>
    <p:sldId id="256" r:id="rId2"/>
    <p:sldId id="303" r:id="rId3"/>
    <p:sldId id="307" r:id="rId4"/>
    <p:sldId id="257" r:id="rId5"/>
    <p:sldId id="258" r:id="rId6"/>
    <p:sldId id="298" r:id="rId7"/>
    <p:sldId id="259" r:id="rId8"/>
    <p:sldId id="260" r:id="rId9"/>
    <p:sldId id="304" r:id="rId10"/>
    <p:sldId id="305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80" r:id="rId27"/>
    <p:sldId id="286" r:id="rId28"/>
    <p:sldId id="287" r:id="rId29"/>
    <p:sldId id="288" r:id="rId30"/>
    <p:sldId id="289" r:id="rId31"/>
    <p:sldId id="290" r:id="rId32"/>
    <p:sldId id="291" r:id="rId33"/>
    <p:sldId id="301" r:id="rId34"/>
    <p:sldId id="311" r:id="rId35"/>
    <p:sldId id="308" r:id="rId36"/>
    <p:sldId id="310" r:id="rId37"/>
    <p:sldId id="309" r:id="rId38"/>
    <p:sldId id="306" r:id="rId39"/>
    <p:sldId id="300" r:id="rId40"/>
    <p:sldId id="299" r:id="rId41"/>
    <p:sldId id="302" r:id="rId42"/>
  </p:sldIdLst>
  <p:sldSz cx="9144000" cy="6858000" type="screen4x3"/>
  <p:notesSz cx="6858000" cy="9144000"/>
  <p:embeddedFontLst>
    <p:embeddedFont>
      <p:font typeface="Segoe UI" panose="020B0502040204020203" pitchFamily="34" charset="0"/>
      <p:regular r:id="rId44"/>
      <p:bold r:id="rId45"/>
      <p:italic r:id="rId46"/>
      <p:boldItalic r:id="rId47"/>
    </p:embeddedFont>
    <p:embeddedFont>
      <p:font typeface="Verdana" panose="020B0604030504040204" pitchFamily="34" charset="0"/>
      <p:regular r:id="rId48"/>
      <p:bold r:id="rId49"/>
      <p:italic r:id="rId50"/>
      <p:boldItalic r:id="rId5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86391" autoAdjust="0"/>
  </p:normalViewPr>
  <p:slideViewPr>
    <p:cSldViewPr snapToGrid="0">
      <p:cViewPr varScale="1">
        <p:scale>
          <a:sx n="73" d="100"/>
          <a:sy n="73" d="100"/>
        </p:scale>
        <p:origin x="1290" y="60"/>
      </p:cViewPr>
      <p:guideLst/>
    </p:cSldViewPr>
  </p:slideViewPr>
  <p:outlineViewPr>
    <p:cViewPr>
      <p:scale>
        <a:sx n="33" d="100"/>
        <a:sy n="33" d="100"/>
      </p:scale>
      <p:origin x="0" y="-8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3E387-CB41-429D-B584-BA5B2EA0B654}" type="doc">
      <dgm:prSet loTypeId="urn:microsoft.com/office/officeart/2005/8/layout/pyramid1" loCatId="pyramid" qsTypeId="urn:microsoft.com/office/officeart/2005/8/quickstyle/3d2" qsCatId="3D" csTypeId="urn:microsoft.com/office/officeart/2005/8/colors/accent1_2" csCatId="accent1" phldr="1"/>
      <dgm:spPr/>
    </dgm:pt>
    <dgm:pt modelId="{6F1F3F3C-F78F-4815-903F-CD27D7425C36}">
      <dgm:prSet phldrT="[Text]"/>
      <dgm:spPr/>
      <dgm:t>
        <a:bodyPr/>
        <a:lstStyle/>
        <a:p>
          <a:r>
            <a:rPr lang="en-US" dirty="0"/>
            <a:t>Wisdom</a:t>
          </a:r>
        </a:p>
      </dgm:t>
    </dgm:pt>
    <dgm:pt modelId="{0AAA9CF5-D272-459D-A782-8E6B12F5A37E}" type="parTrans" cxnId="{B20C186C-331C-4234-8666-C8E8D7B6FC09}">
      <dgm:prSet/>
      <dgm:spPr/>
      <dgm:t>
        <a:bodyPr/>
        <a:lstStyle/>
        <a:p>
          <a:endParaRPr lang="en-US"/>
        </a:p>
      </dgm:t>
    </dgm:pt>
    <dgm:pt modelId="{96FA32E9-4ED8-4515-8B3A-B055CC78716A}" type="sibTrans" cxnId="{B20C186C-331C-4234-8666-C8E8D7B6FC09}">
      <dgm:prSet/>
      <dgm:spPr/>
      <dgm:t>
        <a:bodyPr/>
        <a:lstStyle/>
        <a:p>
          <a:endParaRPr lang="en-US"/>
        </a:p>
      </dgm:t>
    </dgm:pt>
    <dgm:pt modelId="{351459E2-8F2B-412F-BB21-6FC26CEA83D9}">
      <dgm:prSet phldrT="[Text]"/>
      <dgm:spPr/>
      <dgm:t>
        <a:bodyPr/>
        <a:lstStyle/>
        <a:p>
          <a:r>
            <a:rPr lang="en-US" dirty="0"/>
            <a:t>Knowledge</a:t>
          </a:r>
        </a:p>
      </dgm:t>
    </dgm:pt>
    <dgm:pt modelId="{54D67126-8F29-4802-9826-40879F3361B3}" type="parTrans" cxnId="{34D45C2E-9676-4A2A-BE6A-D9123476B629}">
      <dgm:prSet/>
      <dgm:spPr/>
      <dgm:t>
        <a:bodyPr/>
        <a:lstStyle/>
        <a:p>
          <a:endParaRPr lang="en-US"/>
        </a:p>
      </dgm:t>
    </dgm:pt>
    <dgm:pt modelId="{8E3087C0-4A1D-430E-8C31-E00F96675E24}" type="sibTrans" cxnId="{34D45C2E-9676-4A2A-BE6A-D9123476B629}">
      <dgm:prSet/>
      <dgm:spPr/>
      <dgm:t>
        <a:bodyPr/>
        <a:lstStyle/>
        <a:p>
          <a:endParaRPr lang="en-US"/>
        </a:p>
      </dgm:t>
    </dgm:pt>
    <dgm:pt modelId="{FAC7CF48-8F20-40D3-8F3C-5AE928B7BF4F}">
      <dgm:prSet phldrT="[Text]"/>
      <dgm:spPr/>
      <dgm:t>
        <a:bodyPr/>
        <a:lstStyle/>
        <a:p>
          <a:r>
            <a:rPr lang="en-US" dirty="0"/>
            <a:t>Information</a:t>
          </a:r>
        </a:p>
      </dgm:t>
    </dgm:pt>
    <dgm:pt modelId="{7932B4E6-1E6C-4329-A251-7358650E317D}" type="parTrans" cxnId="{8A8B64B8-595A-43CD-BA8B-222AB8813DA2}">
      <dgm:prSet/>
      <dgm:spPr/>
      <dgm:t>
        <a:bodyPr/>
        <a:lstStyle/>
        <a:p>
          <a:endParaRPr lang="en-US"/>
        </a:p>
      </dgm:t>
    </dgm:pt>
    <dgm:pt modelId="{F1CBF4F9-109F-4F23-A62A-03E162115E1C}" type="sibTrans" cxnId="{8A8B64B8-595A-43CD-BA8B-222AB8813DA2}">
      <dgm:prSet/>
      <dgm:spPr/>
      <dgm:t>
        <a:bodyPr/>
        <a:lstStyle/>
        <a:p>
          <a:endParaRPr lang="en-US"/>
        </a:p>
      </dgm:t>
    </dgm:pt>
    <dgm:pt modelId="{0D0200F2-5C37-4D01-A4DF-0AF8928D7D67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7A75A43F-41D5-416D-A0FA-6169C18B5B6C}" type="parTrans" cxnId="{55FCE12D-C259-444D-AF10-0F2BEFF68BBB}">
      <dgm:prSet/>
      <dgm:spPr/>
      <dgm:t>
        <a:bodyPr/>
        <a:lstStyle/>
        <a:p>
          <a:endParaRPr lang="en-US"/>
        </a:p>
      </dgm:t>
    </dgm:pt>
    <dgm:pt modelId="{8FE952E1-869E-44E2-B736-6E470E7D3339}" type="sibTrans" cxnId="{55FCE12D-C259-444D-AF10-0F2BEFF68BBB}">
      <dgm:prSet/>
      <dgm:spPr/>
      <dgm:t>
        <a:bodyPr/>
        <a:lstStyle/>
        <a:p>
          <a:endParaRPr lang="en-US"/>
        </a:p>
      </dgm:t>
    </dgm:pt>
    <dgm:pt modelId="{F9322FD9-95C0-4AA0-8E65-AD67731964BB}" type="pres">
      <dgm:prSet presAssocID="{C313E387-CB41-429D-B584-BA5B2EA0B654}" presName="Name0" presStyleCnt="0">
        <dgm:presLayoutVars>
          <dgm:dir/>
          <dgm:animLvl val="lvl"/>
          <dgm:resizeHandles val="exact"/>
        </dgm:presLayoutVars>
      </dgm:prSet>
      <dgm:spPr/>
    </dgm:pt>
    <dgm:pt modelId="{78F20154-AA8B-4C24-9FAB-6BE863240314}" type="pres">
      <dgm:prSet presAssocID="{6F1F3F3C-F78F-4815-903F-CD27D7425C36}" presName="Name8" presStyleCnt="0"/>
      <dgm:spPr/>
    </dgm:pt>
    <dgm:pt modelId="{5456C218-3F18-4E60-B3AB-AC26E98F7F0C}" type="pres">
      <dgm:prSet presAssocID="{6F1F3F3C-F78F-4815-903F-CD27D7425C36}" presName="level" presStyleLbl="node1" presStyleIdx="0" presStyleCnt="4">
        <dgm:presLayoutVars>
          <dgm:chMax val="1"/>
          <dgm:bulletEnabled val="1"/>
        </dgm:presLayoutVars>
      </dgm:prSet>
      <dgm:spPr/>
    </dgm:pt>
    <dgm:pt modelId="{735142B5-F460-47D3-A224-C50782C1D509}" type="pres">
      <dgm:prSet presAssocID="{6F1F3F3C-F78F-4815-903F-CD27D7425C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F97D02-915A-4887-AB6C-A251A5407C97}" type="pres">
      <dgm:prSet presAssocID="{351459E2-8F2B-412F-BB21-6FC26CEA83D9}" presName="Name8" presStyleCnt="0"/>
      <dgm:spPr/>
    </dgm:pt>
    <dgm:pt modelId="{B88A80F6-F0CD-45C1-88B2-D27294EFDE03}" type="pres">
      <dgm:prSet presAssocID="{351459E2-8F2B-412F-BB21-6FC26CEA83D9}" presName="level" presStyleLbl="node1" presStyleIdx="1" presStyleCnt="4">
        <dgm:presLayoutVars>
          <dgm:chMax val="1"/>
          <dgm:bulletEnabled val="1"/>
        </dgm:presLayoutVars>
      </dgm:prSet>
      <dgm:spPr/>
    </dgm:pt>
    <dgm:pt modelId="{FBB689FD-C059-46D1-BF4B-D1EAEBC8AC3A}" type="pres">
      <dgm:prSet presAssocID="{351459E2-8F2B-412F-BB21-6FC26CEA83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B2D586-6E70-464B-8439-CBCDD3850FD9}" type="pres">
      <dgm:prSet presAssocID="{FAC7CF48-8F20-40D3-8F3C-5AE928B7BF4F}" presName="Name8" presStyleCnt="0"/>
      <dgm:spPr/>
    </dgm:pt>
    <dgm:pt modelId="{83252914-46C1-4BB5-A8A3-D93C7E85D2DB}" type="pres">
      <dgm:prSet presAssocID="{FAC7CF48-8F20-40D3-8F3C-5AE928B7BF4F}" presName="level" presStyleLbl="node1" presStyleIdx="2" presStyleCnt="4">
        <dgm:presLayoutVars>
          <dgm:chMax val="1"/>
          <dgm:bulletEnabled val="1"/>
        </dgm:presLayoutVars>
      </dgm:prSet>
      <dgm:spPr/>
    </dgm:pt>
    <dgm:pt modelId="{2967F2B2-F1B4-4986-8335-720460389A80}" type="pres">
      <dgm:prSet presAssocID="{FAC7CF48-8F20-40D3-8F3C-5AE928B7BF4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F1A5A35-F8AD-42BB-B513-227CF0B511BF}" type="pres">
      <dgm:prSet presAssocID="{0D0200F2-5C37-4D01-A4DF-0AF8928D7D67}" presName="Name8" presStyleCnt="0"/>
      <dgm:spPr/>
    </dgm:pt>
    <dgm:pt modelId="{7A01EAA6-52D1-4EFF-9B17-BAFD6469C899}" type="pres">
      <dgm:prSet presAssocID="{0D0200F2-5C37-4D01-A4DF-0AF8928D7D67}" presName="level" presStyleLbl="node1" presStyleIdx="3" presStyleCnt="4">
        <dgm:presLayoutVars>
          <dgm:chMax val="1"/>
          <dgm:bulletEnabled val="1"/>
        </dgm:presLayoutVars>
      </dgm:prSet>
      <dgm:spPr/>
    </dgm:pt>
    <dgm:pt modelId="{1A42D342-1204-41DA-AF86-D66678B61B6A}" type="pres">
      <dgm:prSet presAssocID="{0D0200F2-5C37-4D01-A4DF-0AF8928D7D6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5FCE12D-C259-444D-AF10-0F2BEFF68BBB}" srcId="{C313E387-CB41-429D-B584-BA5B2EA0B654}" destId="{0D0200F2-5C37-4D01-A4DF-0AF8928D7D67}" srcOrd="3" destOrd="0" parTransId="{7A75A43F-41D5-416D-A0FA-6169C18B5B6C}" sibTransId="{8FE952E1-869E-44E2-B736-6E470E7D3339}"/>
    <dgm:cxn modelId="{34D45C2E-9676-4A2A-BE6A-D9123476B629}" srcId="{C313E387-CB41-429D-B584-BA5B2EA0B654}" destId="{351459E2-8F2B-412F-BB21-6FC26CEA83D9}" srcOrd="1" destOrd="0" parTransId="{54D67126-8F29-4802-9826-40879F3361B3}" sibTransId="{8E3087C0-4A1D-430E-8C31-E00F96675E24}"/>
    <dgm:cxn modelId="{7931906A-3F26-4F97-BBD1-90A92CF4EB04}" type="presOf" srcId="{0D0200F2-5C37-4D01-A4DF-0AF8928D7D67}" destId="{1A42D342-1204-41DA-AF86-D66678B61B6A}" srcOrd="1" destOrd="0" presId="urn:microsoft.com/office/officeart/2005/8/layout/pyramid1"/>
    <dgm:cxn modelId="{B20C186C-331C-4234-8666-C8E8D7B6FC09}" srcId="{C313E387-CB41-429D-B584-BA5B2EA0B654}" destId="{6F1F3F3C-F78F-4815-903F-CD27D7425C36}" srcOrd="0" destOrd="0" parTransId="{0AAA9CF5-D272-459D-A782-8E6B12F5A37E}" sibTransId="{96FA32E9-4ED8-4515-8B3A-B055CC78716A}"/>
    <dgm:cxn modelId="{96E10678-A923-494D-A403-0A4CFC642800}" type="presOf" srcId="{351459E2-8F2B-412F-BB21-6FC26CEA83D9}" destId="{B88A80F6-F0CD-45C1-88B2-D27294EFDE03}" srcOrd="0" destOrd="0" presId="urn:microsoft.com/office/officeart/2005/8/layout/pyramid1"/>
    <dgm:cxn modelId="{2712F5A5-2C72-4B3F-A70E-F350F63121AE}" type="presOf" srcId="{6F1F3F3C-F78F-4815-903F-CD27D7425C36}" destId="{5456C218-3F18-4E60-B3AB-AC26E98F7F0C}" srcOrd="0" destOrd="0" presId="urn:microsoft.com/office/officeart/2005/8/layout/pyramid1"/>
    <dgm:cxn modelId="{8A8B64B8-595A-43CD-BA8B-222AB8813DA2}" srcId="{C313E387-CB41-429D-B584-BA5B2EA0B654}" destId="{FAC7CF48-8F20-40D3-8F3C-5AE928B7BF4F}" srcOrd="2" destOrd="0" parTransId="{7932B4E6-1E6C-4329-A251-7358650E317D}" sibTransId="{F1CBF4F9-109F-4F23-A62A-03E162115E1C}"/>
    <dgm:cxn modelId="{E2FD37C6-23E9-404A-9E0D-3FC90545CFB6}" type="presOf" srcId="{FAC7CF48-8F20-40D3-8F3C-5AE928B7BF4F}" destId="{2967F2B2-F1B4-4986-8335-720460389A80}" srcOrd="1" destOrd="0" presId="urn:microsoft.com/office/officeart/2005/8/layout/pyramid1"/>
    <dgm:cxn modelId="{71EA8BC9-E26D-4752-8BCD-C0BD68F94B81}" type="presOf" srcId="{0D0200F2-5C37-4D01-A4DF-0AF8928D7D67}" destId="{7A01EAA6-52D1-4EFF-9B17-BAFD6469C899}" srcOrd="0" destOrd="0" presId="urn:microsoft.com/office/officeart/2005/8/layout/pyramid1"/>
    <dgm:cxn modelId="{657A20D6-AA42-48D6-8502-D3CB394D8E5A}" type="presOf" srcId="{C313E387-CB41-429D-B584-BA5B2EA0B654}" destId="{F9322FD9-95C0-4AA0-8E65-AD67731964BB}" srcOrd="0" destOrd="0" presId="urn:microsoft.com/office/officeart/2005/8/layout/pyramid1"/>
    <dgm:cxn modelId="{F0AA3BDA-85ED-4E27-BEDE-CA8B56501D18}" type="presOf" srcId="{351459E2-8F2B-412F-BB21-6FC26CEA83D9}" destId="{FBB689FD-C059-46D1-BF4B-D1EAEBC8AC3A}" srcOrd="1" destOrd="0" presId="urn:microsoft.com/office/officeart/2005/8/layout/pyramid1"/>
    <dgm:cxn modelId="{F303D1E0-914F-4A19-8513-FBF43E5570C0}" type="presOf" srcId="{6F1F3F3C-F78F-4815-903F-CD27D7425C36}" destId="{735142B5-F460-47D3-A224-C50782C1D509}" srcOrd="1" destOrd="0" presId="urn:microsoft.com/office/officeart/2005/8/layout/pyramid1"/>
    <dgm:cxn modelId="{B773DAFA-ECDB-4F84-AAEC-54AF49A1F452}" type="presOf" srcId="{FAC7CF48-8F20-40D3-8F3C-5AE928B7BF4F}" destId="{83252914-46C1-4BB5-A8A3-D93C7E85D2DB}" srcOrd="0" destOrd="0" presId="urn:microsoft.com/office/officeart/2005/8/layout/pyramid1"/>
    <dgm:cxn modelId="{D48901D1-2E3D-471C-8492-A379CB780C07}" type="presParOf" srcId="{F9322FD9-95C0-4AA0-8E65-AD67731964BB}" destId="{78F20154-AA8B-4C24-9FAB-6BE863240314}" srcOrd="0" destOrd="0" presId="urn:microsoft.com/office/officeart/2005/8/layout/pyramid1"/>
    <dgm:cxn modelId="{0A352811-54C8-409B-AB96-768FFB7FCC37}" type="presParOf" srcId="{78F20154-AA8B-4C24-9FAB-6BE863240314}" destId="{5456C218-3F18-4E60-B3AB-AC26E98F7F0C}" srcOrd="0" destOrd="0" presId="urn:microsoft.com/office/officeart/2005/8/layout/pyramid1"/>
    <dgm:cxn modelId="{718A979F-DA04-4142-82F3-56E5FFC313D8}" type="presParOf" srcId="{78F20154-AA8B-4C24-9FAB-6BE863240314}" destId="{735142B5-F460-47D3-A224-C50782C1D509}" srcOrd="1" destOrd="0" presId="urn:microsoft.com/office/officeart/2005/8/layout/pyramid1"/>
    <dgm:cxn modelId="{90D84DE9-B8AF-4093-BF7F-59BC46F7D071}" type="presParOf" srcId="{F9322FD9-95C0-4AA0-8E65-AD67731964BB}" destId="{99F97D02-915A-4887-AB6C-A251A5407C97}" srcOrd="1" destOrd="0" presId="urn:microsoft.com/office/officeart/2005/8/layout/pyramid1"/>
    <dgm:cxn modelId="{25C4F599-6C4E-4D94-A4E1-2175B72CB753}" type="presParOf" srcId="{99F97D02-915A-4887-AB6C-A251A5407C97}" destId="{B88A80F6-F0CD-45C1-88B2-D27294EFDE03}" srcOrd="0" destOrd="0" presId="urn:microsoft.com/office/officeart/2005/8/layout/pyramid1"/>
    <dgm:cxn modelId="{D25F2EE9-C1D5-470E-873E-727E8A42EB68}" type="presParOf" srcId="{99F97D02-915A-4887-AB6C-A251A5407C97}" destId="{FBB689FD-C059-46D1-BF4B-D1EAEBC8AC3A}" srcOrd="1" destOrd="0" presId="urn:microsoft.com/office/officeart/2005/8/layout/pyramid1"/>
    <dgm:cxn modelId="{3326BE81-3DDD-49A1-A36C-A7E3CD9FF537}" type="presParOf" srcId="{F9322FD9-95C0-4AA0-8E65-AD67731964BB}" destId="{7FB2D586-6E70-464B-8439-CBCDD3850FD9}" srcOrd="2" destOrd="0" presId="urn:microsoft.com/office/officeart/2005/8/layout/pyramid1"/>
    <dgm:cxn modelId="{F629E88F-B73A-4B84-9960-0C81237BE275}" type="presParOf" srcId="{7FB2D586-6E70-464B-8439-CBCDD3850FD9}" destId="{83252914-46C1-4BB5-A8A3-D93C7E85D2DB}" srcOrd="0" destOrd="0" presId="urn:microsoft.com/office/officeart/2005/8/layout/pyramid1"/>
    <dgm:cxn modelId="{CE4D084A-A99C-4C2D-90E5-71DAE34ADCBA}" type="presParOf" srcId="{7FB2D586-6E70-464B-8439-CBCDD3850FD9}" destId="{2967F2B2-F1B4-4986-8335-720460389A80}" srcOrd="1" destOrd="0" presId="urn:microsoft.com/office/officeart/2005/8/layout/pyramid1"/>
    <dgm:cxn modelId="{FE2E3DCF-F723-4231-A64E-CCD6C37DF090}" type="presParOf" srcId="{F9322FD9-95C0-4AA0-8E65-AD67731964BB}" destId="{DF1A5A35-F8AD-42BB-B513-227CF0B511BF}" srcOrd="3" destOrd="0" presId="urn:microsoft.com/office/officeart/2005/8/layout/pyramid1"/>
    <dgm:cxn modelId="{9FB001D2-046A-434D-A7C8-731EBC41A362}" type="presParOf" srcId="{DF1A5A35-F8AD-42BB-B513-227CF0B511BF}" destId="{7A01EAA6-52D1-4EFF-9B17-BAFD6469C899}" srcOrd="0" destOrd="0" presId="urn:microsoft.com/office/officeart/2005/8/layout/pyramid1"/>
    <dgm:cxn modelId="{24F43D91-FE00-40A8-A3E8-551C3BA5C02B}" type="presParOf" srcId="{DF1A5A35-F8AD-42BB-B513-227CF0B511BF}" destId="{1A42D342-1204-41DA-AF86-D66678B61B6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096B95-F7CE-4086-8438-1D2C4F5286E9}" type="doc">
      <dgm:prSet loTypeId="urn:microsoft.com/office/officeart/2005/8/layout/cycle2" loCatId="cycle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A535206C-7D1A-45DA-8E85-72BA5AB474EA}">
      <dgm:prSet phldrT="[Text]"/>
      <dgm:spPr/>
      <dgm:t>
        <a:bodyPr/>
        <a:lstStyle/>
        <a:p>
          <a:r>
            <a:rPr lang="en-US" dirty="0"/>
            <a:t>Link to Data Source</a:t>
          </a:r>
        </a:p>
      </dgm:t>
    </dgm:pt>
    <dgm:pt modelId="{527CED88-1C23-475D-B198-C77A42F1643D}" type="parTrans" cxnId="{BE76A37C-BC8D-4F1A-A859-3B0AAA979472}">
      <dgm:prSet/>
      <dgm:spPr/>
      <dgm:t>
        <a:bodyPr/>
        <a:lstStyle/>
        <a:p>
          <a:endParaRPr lang="en-US"/>
        </a:p>
      </dgm:t>
    </dgm:pt>
    <dgm:pt modelId="{AC9105CF-24FC-4AE5-ADC1-275E0FF9BEB5}" type="sibTrans" cxnId="{BE76A37C-BC8D-4F1A-A859-3B0AAA979472}">
      <dgm:prSet/>
      <dgm:spPr/>
      <dgm:t>
        <a:bodyPr/>
        <a:lstStyle/>
        <a:p>
          <a:endParaRPr lang="en-US"/>
        </a:p>
      </dgm:t>
    </dgm:pt>
    <dgm:pt modelId="{9EC05CD0-89CF-4928-BC7F-3762230104AA}">
      <dgm:prSet phldrT="[Text]"/>
      <dgm:spPr/>
      <dgm:t>
        <a:bodyPr/>
        <a:lstStyle/>
        <a:p>
          <a:r>
            <a:rPr lang="en-US" dirty="0"/>
            <a:t>Load Data</a:t>
          </a:r>
        </a:p>
      </dgm:t>
    </dgm:pt>
    <dgm:pt modelId="{D68618C0-72A2-42F5-AC19-FD7725F2A2A5}" type="parTrans" cxnId="{676D39A0-9327-42D3-9756-E9CFECD1B52E}">
      <dgm:prSet/>
      <dgm:spPr/>
      <dgm:t>
        <a:bodyPr/>
        <a:lstStyle/>
        <a:p>
          <a:endParaRPr lang="en-US"/>
        </a:p>
      </dgm:t>
    </dgm:pt>
    <dgm:pt modelId="{23BE29D8-48CF-40C5-8467-639F64AB61D8}" type="sibTrans" cxnId="{676D39A0-9327-42D3-9756-E9CFECD1B52E}">
      <dgm:prSet/>
      <dgm:spPr/>
      <dgm:t>
        <a:bodyPr/>
        <a:lstStyle/>
        <a:p>
          <a:endParaRPr lang="en-US"/>
        </a:p>
      </dgm:t>
    </dgm:pt>
    <dgm:pt modelId="{20FB84BC-A393-4B5D-99E3-FD6B9497B3D2}">
      <dgm:prSet phldrT="[Text]"/>
      <dgm:spPr/>
      <dgm:t>
        <a:bodyPr/>
        <a:lstStyle/>
        <a:p>
          <a:r>
            <a:rPr lang="en-US" dirty="0"/>
            <a:t>Establish Relationship</a:t>
          </a:r>
        </a:p>
      </dgm:t>
    </dgm:pt>
    <dgm:pt modelId="{7DE92A4D-6F6D-41A8-9F93-E714B6BD506C}" type="parTrans" cxnId="{CB159BF2-0DFE-45C3-B22F-EC677899B831}">
      <dgm:prSet/>
      <dgm:spPr/>
      <dgm:t>
        <a:bodyPr/>
        <a:lstStyle/>
        <a:p>
          <a:endParaRPr lang="en-US"/>
        </a:p>
      </dgm:t>
    </dgm:pt>
    <dgm:pt modelId="{953C420B-E88D-4043-BC4A-E9A77C28E7FA}" type="sibTrans" cxnId="{CB159BF2-0DFE-45C3-B22F-EC677899B831}">
      <dgm:prSet/>
      <dgm:spPr/>
      <dgm:t>
        <a:bodyPr/>
        <a:lstStyle/>
        <a:p>
          <a:endParaRPr lang="en-US"/>
        </a:p>
      </dgm:t>
    </dgm:pt>
    <dgm:pt modelId="{00E26652-AF09-4107-9D4C-D23920C9E756}">
      <dgm:prSet phldrT="[Text]"/>
      <dgm:spPr/>
      <dgm:t>
        <a:bodyPr/>
        <a:lstStyle/>
        <a:p>
          <a:r>
            <a:rPr lang="en-US" dirty="0"/>
            <a:t>Prepare Report</a:t>
          </a:r>
        </a:p>
      </dgm:t>
    </dgm:pt>
    <dgm:pt modelId="{712EF4DD-F426-4A39-9C37-496120ED6CB7}" type="parTrans" cxnId="{DFD9F868-B98B-4DD1-839B-7F386B859762}">
      <dgm:prSet/>
      <dgm:spPr/>
      <dgm:t>
        <a:bodyPr/>
        <a:lstStyle/>
        <a:p>
          <a:endParaRPr lang="en-US"/>
        </a:p>
      </dgm:t>
    </dgm:pt>
    <dgm:pt modelId="{DAD5E736-CA72-4CEC-B56E-2850227249EF}" type="sibTrans" cxnId="{DFD9F868-B98B-4DD1-839B-7F386B859762}">
      <dgm:prSet/>
      <dgm:spPr/>
      <dgm:t>
        <a:bodyPr/>
        <a:lstStyle/>
        <a:p>
          <a:endParaRPr lang="en-US"/>
        </a:p>
      </dgm:t>
    </dgm:pt>
    <dgm:pt modelId="{0EA53502-B893-46FD-954F-3B8843B0B84A}">
      <dgm:prSet phldrT="[Text]"/>
      <dgm:spPr/>
      <dgm:t>
        <a:bodyPr/>
        <a:lstStyle/>
        <a:p>
          <a:r>
            <a:rPr lang="en-US" dirty="0"/>
            <a:t>Publish to Cloud</a:t>
          </a:r>
        </a:p>
      </dgm:t>
    </dgm:pt>
    <dgm:pt modelId="{C0D3148A-E824-4427-8BF5-7D725A8A80AF}" type="parTrans" cxnId="{1F4295EA-E34E-40E3-A84E-4EDB2072FBD7}">
      <dgm:prSet/>
      <dgm:spPr/>
      <dgm:t>
        <a:bodyPr/>
        <a:lstStyle/>
        <a:p>
          <a:endParaRPr lang="en-US"/>
        </a:p>
      </dgm:t>
    </dgm:pt>
    <dgm:pt modelId="{06B41369-4378-4B21-8925-DA9FF52D8E39}" type="sibTrans" cxnId="{1F4295EA-E34E-40E3-A84E-4EDB2072FBD7}">
      <dgm:prSet/>
      <dgm:spPr/>
      <dgm:t>
        <a:bodyPr/>
        <a:lstStyle/>
        <a:p>
          <a:endParaRPr lang="en-US"/>
        </a:p>
      </dgm:t>
    </dgm:pt>
    <dgm:pt modelId="{D61F727A-D0DE-42C5-A977-BE7284E92F99}">
      <dgm:prSet phldrT="[Text]"/>
      <dgm:spPr/>
      <dgm:t>
        <a:bodyPr/>
        <a:lstStyle/>
        <a:p>
          <a:r>
            <a:rPr lang="en-US" dirty="0"/>
            <a:t>Transform Data</a:t>
          </a:r>
        </a:p>
      </dgm:t>
    </dgm:pt>
    <dgm:pt modelId="{482D0531-83E3-4A42-809D-BEF5E41F5A70}" type="parTrans" cxnId="{A82157A3-B787-464F-B3DE-AFD78784CE7B}">
      <dgm:prSet/>
      <dgm:spPr/>
      <dgm:t>
        <a:bodyPr/>
        <a:lstStyle/>
        <a:p>
          <a:endParaRPr lang="en-US"/>
        </a:p>
      </dgm:t>
    </dgm:pt>
    <dgm:pt modelId="{C107DC26-4E16-4E6D-AF5A-CD9B683635D8}" type="sibTrans" cxnId="{A82157A3-B787-464F-B3DE-AFD78784CE7B}">
      <dgm:prSet/>
      <dgm:spPr/>
      <dgm:t>
        <a:bodyPr/>
        <a:lstStyle/>
        <a:p>
          <a:endParaRPr lang="en-US"/>
        </a:p>
      </dgm:t>
    </dgm:pt>
    <dgm:pt modelId="{144D2EBC-7287-4428-8F08-47A208D65B90}">
      <dgm:prSet phldrT="[Text]"/>
      <dgm:spPr/>
      <dgm:t>
        <a:bodyPr/>
        <a:lstStyle/>
        <a:p>
          <a:r>
            <a:rPr lang="en-US" dirty="0"/>
            <a:t>Prepare Dashboard</a:t>
          </a:r>
        </a:p>
      </dgm:t>
    </dgm:pt>
    <dgm:pt modelId="{EA6EF10B-DE56-4F89-89D9-09036963BD01}" type="parTrans" cxnId="{5DEAEE85-5F37-4EBA-9BA7-125E75D5AB7F}">
      <dgm:prSet/>
      <dgm:spPr/>
      <dgm:t>
        <a:bodyPr/>
        <a:lstStyle/>
        <a:p>
          <a:endParaRPr lang="en-US"/>
        </a:p>
      </dgm:t>
    </dgm:pt>
    <dgm:pt modelId="{88DCED5A-F704-4FA9-9359-1035D20F1A74}" type="sibTrans" cxnId="{5DEAEE85-5F37-4EBA-9BA7-125E75D5AB7F}">
      <dgm:prSet/>
      <dgm:spPr/>
      <dgm:t>
        <a:bodyPr/>
        <a:lstStyle/>
        <a:p>
          <a:endParaRPr lang="en-US"/>
        </a:p>
      </dgm:t>
    </dgm:pt>
    <dgm:pt modelId="{3EAFA7E5-5C85-4700-9815-8C4B002B5D4C}">
      <dgm:prSet phldrT="[Text]"/>
      <dgm:spPr/>
      <dgm:t>
        <a:bodyPr/>
        <a:lstStyle/>
        <a:p>
          <a:r>
            <a:rPr lang="en-US" dirty="0"/>
            <a:t>Share</a:t>
          </a:r>
        </a:p>
      </dgm:t>
    </dgm:pt>
    <dgm:pt modelId="{DF177AC8-F831-4D2B-8E06-3B84C6B0F3F9}" type="parTrans" cxnId="{0C664049-43C7-4096-BC1B-9B98254B0C9B}">
      <dgm:prSet/>
      <dgm:spPr/>
      <dgm:t>
        <a:bodyPr/>
        <a:lstStyle/>
        <a:p>
          <a:endParaRPr lang="en-US"/>
        </a:p>
      </dgm:t>
    </dgm:pt>
    <dgm:pt modelId="{2BD2E287-3B9D-451E-9EB3-8404DE3ADB6C}" type="sibTrans" cxnId="{0C664049-43C7-4096-BC1B-9B98254B0C9B}">
      <dgm:prSet/>
      <dgm:spPr/>
      <dgm:t>
        <a:bodyPr/>
        <a:lstStyle/>
        <a:p>
          <a:endParaRPr lang="en-US"/>
        </a:p>
      </dgm:t>
    </dgm:pt>
    <dgm:pt modelId="{B4E72130-AF19-4570-B3B0-CF298E426AB1}" type="pres">
      <dgm:prSet presAssocID="{E3096B95-F7CE-4086-8438-1D2C4F5286E9}" presName="cycle" presStyleCnt="0">
        <dgm:presLayoutVars>
          <dgm:dir/>
          <dgm:resizeHandles val="exact"/>
        </dgm:presLayoutVars>
      </dgm:prSet>
      <dgm:spPr/>
    </dgm:pt>
    <dgm:pt modelId="{A1E794A9-BCCC-42A9-BEBE-F8B797E0BAAE}" type="pres">
      <dgm:prSet presAssocID="{A535206C-7D1A-45DA-8E85-72BA5AB474EA}" presName="node" presStyleLbl="node1" presStyleIdx="0" presStyleCnt="8">
        <dgm:presLayoutVars>
          <dgm:bulletEnabled val="1"/>
        </dgm:presLayoutVars>
      </dgm:prSet>
      <dgm:spPr/>
    </dgm:pt>
    <dgm:pt modelId="{DA826B3F-8D16-4B35-89A7-79FF58A69AE8}" type="pres">
      <dgm:prSet presAssocID="{AC9105CF-24FC-4AE5-ADC1-275E0FF9BEB5}" presName="sibTrans" presStyleLbl="sibTrans2D1" presStyleIdx="0" presStyleCnt="8"/>
      <dgm:spPr/>
    </dgm:pt>
    <dgm:pt modelId="{9D473C71-DCF4-4EC2-8216-15CAA7AAE088}" type="pres">
      <dgm:prSet presAssocID="{AC9105CF-24FC-4AE5-ADC1-275E0FF9BEB5}" presName="connectorText" presStyleLbl="sibTrans2D1" presStyleIdx="0" presStyleCnt="8"/>
      <dgm:spPr/>
    </dgm:pt>
    <dgm:pt modelId="{2974AA61-A45D-4822-A701-D1AAA5CA0123}" type="pres">
      <dgm:prSet presAssocID="{D61F727A-D0DE-42C5-A977-BE7284E92F99}" presName="node" presStyleLbl="node1" presStyleIdx="1" presStyleCnt="8">
        <dgm:presLayoutVars>
          <dgm:bulletEnabled val="1"/>
        </dgm:presLayoutVars>
      </dgm:prSet>
      <dgm:spPr/>
    </dgm:pt>
    <dgm:pt modelId="{21E741E1-3AE9-4855-9C1E-EB95BDDC3689}" type="pres">
      <dgm:prSet presAssocID="{C107DC26-4E16-4E6D-AF5A-CD9B683635D8}" presName="sibTrans" presStyleLbl="sibTrans2D1" presStyleIdx="1" presStyleCnt="8"/>
      <dgm:spPr/>
    </dgm:pt>
    <dgm:pt modelId="{70FE7C6D-D86F-439A-90AA-0AC48AA4BCC9}" type="pres">
      <dgm:prSet presAssocID="{C107DC26-4E16-4E6D-AF5A-CD9B683635D8}" presName="connectorText" presStyleLbl="sibTrans2D1" presStyleIdx="1" presStyleCnt="8"/>
      <dgm:spPr/>
    </dgm:pt>
    <dgm:pt modelId="{C3596779-76B1-414D-B3E1-39C8C82C6DD5}" type="pres">
      <dgm:prSet presAssocID="{9EC05CD0-89CF-4928-BC7F-3762230104AA}" presName="node" presStyleLbl="node1" presStyleIdx="2" presStyleCnt="8">
        <dgm:presLayoutVars>
          <dgm:bulletEnabled val="1"/>
        </dgm:presLayoutVars>
      </dgm:prSet>
      <dgm:spPr/>
    </dgm:pt>
    <dgm:pt modelId="{B939ECFD-0163-4052-BDE1-3572ED6EA9BD}" type="pres">
      <dgm:prSet presAssocID="{23BE29D8-48CF-40C5-8467-639F64AB61D8}" presName="sibTrans" presStyleLbl="sibTrans2D1" presStyleIdx="2" presStyleCnt="8"/>
      <dgm:spPr/>
    </dgm:pt>
    <dgm:pt modelId="{E8FFA58B-AE98-403B-87D5-CBDD9357FDC5}" type="pres">
      <dgm:prSet presAssocID="{23BE29D8-48CF-40C5-8467-639F64AB61D8}" presName="connectorText" presStyleLbl="sibTrans2D1" presStyleIdx="2" presStyleCnt="8"/>
      <dgm:spPr/>
    </dgm:pt>
    <dgm:pt modelId="{718E7188-DB5D-4BAF-BD8A-39B389BEE4B9}" type="pres">
      <dgm:prSet presAssocID="{20FB84BC-A393-4B5D-99E3-FD6B9497B3D2}" presName="node" presStyleLbl="node1" presStyleIdx="3" presStyleCnt="8">
        <dgm:presLayoutVars>
          <dgm:bulletEnabled val="1"/>
        </dgm:presLayoutVars>
      </dgm:prSet>
      <dgm:spPr/>
    </dgm:pt>
    <dgm:pt modelId="{1B3498F6-861F-4C7A-9D08-1B1B9AF2FB24}" type="pres">
      <dgm:prSet presAssocID="{953C420B-E88D-4043-BC4A-E9A77C28E7FA}" presName="sibTrans" presStyleLbl="sibTrans2D1" presStyleIdx="3" presStyleCnt="8"/>
      <dgm:spPr/>
    </dgm:pt>
    <dgm:pt modelId="{5CE3AA70-95C1-4988-87C2-6A0261BDA6ED}" type="pres">
      <dgm:prSet presAssocID="{953C420B-E88D-4043-BC4A-E9A77C28E7FA}" presName="connectorText" presStyleLbl="sibTrans2D1" presStyleIdx="3" presStyleCnt="8"/>
      <dgm:spPr/>
    </dgm:pt>
    <dgm:pt modelId="{83249E12-A409-4D21-8429-398BAD63E00E}" type="pres">
      <dgm:prSet presAssocID="{00E26652-AF09-4107-9D4C-D23920C9E756}" presName="node" presStyleLbl="node1" presStyleIdx="4" presStyleCnt="8">
        <dgm:presLayoutVars>
          <dgm:bulletEnabled val="1"/>
        </dgm:presLayoutVars>
      </dgm:prSet>
      <dgm:spPr/>
    </dgm:pt>
    <dgm:pt modelId="{027B81C7-E6A4-47A9-B3AA-A648523E0BAF}" type="pres">
      <dgm:prSet presAssocID="{DAD5E736-CA72-4CEC-B56E-2850227249EF}" presName="sibTrans" presStyleLbl="sibTrans2D1" presStyleIdx="4" presStyleCnt="8"/>
      <dgm:spPr/>
    </dgm:pt>
    <dgm:pt modelId="{E634332E-8C6A-4C94-A98B-F8041E6E76F0}" type="pres">
      <dgm:prSet presAssocID="{DAD5E736-CA72-4CEC-B56E-2850227249EF}" presName="connectorText" presStyleLbl="sibTrans2D1" presStyleIdx="4" presStyleCnt="8"/>
      <dgm:spPr/>
    </dgm:pt>
    <dgm:pt modelId="{74690D98-33A6-4475-8ADF-40E4B44547C2}" type="pres">
      <dgm:prSet presAssocID="{0EA53502-B893-46FD-954F-3B8843B0B84A}" presName="node" presStyleLbl="node1" presStyleIdx="5" presStyleCnt="8">
        <dgm:presLayoutVars>
          <dgm:bulletEnabled val="1"/>
        </dgm:presLayoutVars>
      </dgm:prSet>
      <dgm:spPr/>
    </dgm:pt>
    <dgm:pt modelId="{C3A12F0B-E56C-4C00-8845-35D66D15F0EF}" type="pres">
      <dgm:prSet presAssocID="{06B41369-4378-4B21-8925-DA9FF52D8E39}" presName="sibTrans" presStyleLbl="sibTrans2D1" presStyleIdx="5" presStyleCnt="8"/>
      <dgm:spPr/>
    </dgm:pt>
    <dgm:pt modelId="{AD016E63-0EFC-42A6-BB6C-0A51C86A1A10}" type="pres">
      <dgm:prSet presAssocID="{06B41369-4378-4B21-8925-DA9FF52D8E39}" presName="connectorText" presStyleLbl="sibTrans2D1" presStyleIdx="5" presStyleCnt="8"/>
      <dgm:spPr/>
    </dgm:pt>
    <dgm:pt modelId="{C18AF698-E4C7-4CAB-AA55-233A88D0E471}" type="pres">
      <dgm:prSet presAssocID="{144D2EBC-7287-4428-8F08-47A208D65B90}" presName="node" presStyleLbl="node1" presStyleIdx="6" presStyleCnt="8">
        <dgm:presLayoutVars>
          <dgm:bulletEnabled val="1"/>
        </dgm:presLayoutVars>
      </dgm:prSet>
      <dgm:spPr/>
    </dgm:pt>
    <dgm:pt modelId="{FEE87282-1A4C-422B-A993-C66F177D0A2E}" type="pres">
      <dgm:prSet presAssocID="{88DCED5A-F704-4FA9-9359-1035D20F1A74}" presName="sibTrans" presStyleLbl="sibTrans2D1" presStyleIdx="6" presStyleCnt="8"/>
      <dgm:spPr/>
    </dgm:pt>
    <dgm:pt modelId="{DE2CF242-228C-4B4C-8647-B18414A19042}" type="pres">
      <dgm:prSet presAssocID="{88DCED5A-F704-4FA9-9359-1035D20F1A74}" presName="connectorText" presStyleLbl="sibTrans2D1" presStyleIdx="6" presStyleCnt="8"/>
      <dgm:spPr/>
    </dgm:pt>
    <dgm:pt modelId="{E36C7035-3E89-4E9B-9790-486A0E9DFCA0}" type="pres">
      <dgm:prSet presAssocID="{3EAFA7E5-5C85-4700-9815-8C4B002B5D4C}" presName="node" presStyleLbl="node1" presStyleIdx="7" presStyleCnt="8">
        <dgm:presLayoutVars>
          <dgm:bulletEnabled val="1"/>
        </dgm:presLayoutVars>
      </dgm:prSet>
      <dgm:spPr/>
    </dgm:pt>
    <dgm:pt modelId="{04CBE054-3EC3-4D1A-BC57-18976576F742}" type="pres">
      <dgm:prSet presAssocID="{2BD2E287-3B9D-451E-9EB3-8404DE3ADB6C}" presName="sibTrans" presStyleLbl="sibTrans2D1" presStyleIdx="7" presStyleCnt="8"/>
      <dgm:spPr/>
    </dgm:pt>
    <dgm:pt modelId="{C197EF6F-477D-4FE7-9532-1A00AE668D77}" type="pres">
      <dgm:prSet presAssocID="{2BD2E287-3B9D-451E-9EB3-8404DE3ADB6C}" presName="connectorText" presStyleLbl="sibTrans2D1" presStyleIdx="7" presStyleCnt="8"/>
      <dgm:spPr/>
    </dgm:pt>
  </dgm:ptLst>
  <dgm:cxnLst>
    <dgm:cxn modelId="{A0416600-FCA1-4E55-99C8-D421EA36588F}" type="presOf" srcId="{23BE29D8-48CF-40C5-8467-639F64AB61D8}" destId="{B939ECFD-0163-4052-BDE1-3572ED6EA9BD}" srcOrd="0" destOrd="0" presId="urn:microsoft.com/office/officeart/2005/8/layout/cycle2"/>
    <dgm:cxn modelId="{57F42E15-1A27-41A0-9BC1-04A712594281}" type="presOf" srcId="{953C420B-E88D-4043-BC4A-E9A77C28E7FA}" destId="{5CE3AA70-95C1-4988-87C2-6A0261BDA6ED}" srcOrd="1" destOrd="0" presId="urn:microsoft.com/office/officeart/2005/8/layout/cycle2"/>
    <dgm:cxn modelId="{B679DC1A-D99D-4CC3-A9C4-7F3E8056D85D}" type="presOf" srcId="{E3096B95-F7CE-4086-8438-1D2C4F5286E9}" destId="{B4E72130-AF19-4570-B3B0-CF298E426AB1}" srcOrd="0" destOrd="0" presId="urn:microsoft.com/office/officeart/2005/8/layout/cycle2"/>
    <dgm:cxn modelId="{7BDDEC31-CFF9-4A20-B3B1-CA79EBD48D6C}" type="presOf" srcId="{144D2EBC-7287-4428-8F08-47A208D65B90}" destId="{C18AF698-E4C7-4CAB-AA55-233A88D0E471}" srcOrd="0" destOrd="0" presId="urn:microsoft.com/office/officeart/2005/8/layout/cycle2"/>
    <dgm:cxn modelId="{99EB5C35-BDF6-4254-BA30-6E712B193862}" type="presOf" srcId="{D61F727A-D0DE-42C5-A977-BE7284E92F99}" destId="{2974AA61-A45D-4822-A701-D1AAA5CA0123}" srcOrd="0" destOrd="0" presId="urn:microsoft.com/office/officeart/2005/8/layout/cycle2"/>
    <dgm:cxn modelId="{0EC65F35-9DDE-41FD-8BFD-A3CF71778B13}" type="presOf" srcId="{C107DC26-4E16-4E6D-AF5A-CD9B683635D8}" destId="{70FE7C6D-D86F-439A-90AA-0AC48AA4BCC9}" srcOrd="1" destOrd="0" presId="urn:microsoft.com/office/officeart/2005/8/layout/cycle2"/>
    <dgm:cxn modelId="{B047D43C-B45F-4403-BA61-1F2DC2ACA873}" type="presOf" srcId="{DAD5E736-CA72-4CEC-B56E-2850227249EF}" destId="{027B81C7-E6A4-47A9-B3AA-A648523E0BAF}" srcOrd="0" destOrd="0" presId="urn:microsoft.com/office/officeart/2005/8/layout/cycle2"/>
    <dgm:cxn modelId="{DFD9F868-B98B-4DD1-839B-7F386B859762}" srcId="{E3096B95-F7CE-4086-8438-1D2C4F5286E9}" destId="{00E26652-AF09-4107-9D4C-D23920C9E756}" srcOrd="4" destOrd="0" parTransId="{712EF4DD-F426-4A39-9C37-496120ED6CB7}" sibTransId="{DAD5E736-CA72-4CEC-B56E-2850227249EF}"/>
    <dgm:cxn modelId="{0C664049-43C7-4096-BC1B-9B98254B0C9B}" srcId="{E3096B95-F7CE-4086-8438-1D2C4F5286E9}" destId="{3EAFA7E5-5C85-4700-9815-8C4B002B5D4C}" srcOrd="7" destOrd="0" parTransId="{DF177AC8-F831-4D2B-8E06-3B84C6B0F3F9}" sibTransId="{2BD2E287-3B9D-451E-9EB3-8404DE3ADB6C}"/>
    <dgm:cxn modelId="{E0BEEF49-3B5B-4DEC-89D6-79ECBB41D221}" type="presOf" srcId="{AC9105CF-24FC-4AE5-ADC1-275E0FF9BEB5}" destId="{DA826B3F-8D16-4B35-89A7-79FF58A69AE8}" srcOrd="0" destOrd="0" presId="urn:microsoft.com/office/officeart/2005/8/layout/cycle2"/>
    <dgm:cxn modelId="{0FEC1E76-9C0D-44BD-BB48-75CD85B2836D}" type="presOf" srcId="{2BD2E287-3B9D-451E-9EB3-8404DE3ADB6C}" destId="{C197EF6F-477D-4FE7-9532-1A00AE668D77}" srcOrd="1" destOrd="0" presId="urn:microsoft.com/office/officeart/2005/8/layout/cycle2"/>
    <dgm:cxn modelId="{C4FC2B77-C922-44D8-AF6C-EF015F72DB12}" type="presOf" srcId="{C107DC26-4E16-4E6D-AF5A-CD9B683635D8}" destId="{21E741E1-3AE9-4855-9C1E-EB95BDDC3689}" srcOrd="0" destOrd="0" presId="urn:microsoft.com/office/officeart/2005/8/layout/cycle2"/>
    <dgm:cxn modelId="{BE76A37C-BC8D-4F1A-A859-3B0AAA979472}" srcId="{E3096B95-F7CE-4086-8438-1D2C4F5286E9}" destId="{A535206C-7D1A-45DA-8E85-72BA5AB474EA}" srcOrd="0" destOrd="0" parTransId="{527CED88-1C23-475D-B198-C77A42F1643D}" sibTransId="{AC9105CF-24FC-4AE5-ADC1-275E0FF9BEB5}"/>
    <dgm:cxn modelId="{0960C582-E88F-4A06-BB45-95D144D7A6F8}" type="presOf" srcId="{A535206C-7D1A-45DA-8E85-72BA5AB474EA}" destId="{A1E794A9-BCCC-42A9-BEBE-F8B797E0BAAE}" srcOrd="0" destOrd="0" presId="urn:microsoft.com/office/officeart/2005/8/layout/cycle2"/>
    <dgm:cxn modelId="{5DEAEE85-5F37-4EBA-9BA7-125E75D5AB7F}" srcId="{E3096B95-F7CE-4086-8438-1D2C4F5286E9}" destId="{144D2EBC-7287-4428-8F08-47A208D65B90}" srcOrd="6" destOrd="0" parTransId="{EA6EF10B-DE56-4F89-89D9-09036963BD01}" sibTransId="{88DCED5A-F704-4FA9-9359-1035D20F1A74}"/>
    <dgm:cxn modelId="{1C9DEB86-E2D9-4D66-9B4E-B55516AED541}" type="presOf" srcId="{DAD5E736-CA72-4CEC-B56E-2850227249EF}" destId="{E634332E-8C6A-4C94-A98B-F8041E6E76F0}" srcOrd="1" destOrd="0" presId="urn:microsoft.com/office/officeart/2005/8/layout/cycle2"/>
    <dgm:cxn modelId="{EA6A1191-5F68-4725-937B-49D7305D6F38}" type="presOf" srcId="{06B41369-4378-4B21-8925-DA9FF52D8E39}" destId="{AD016E63-0EFC-42A6-BB6C-0A51C86A1A10}" srcOrd="1" destOrd="0" presId="urn:microsoft.com/office/officeart/2005/8/layout/cycle2"/>
    <dgm:cxn modelId="{3ADF8998-6CB0-4D19-B576-05BED8F9E33A}" type="presOf" srcId="{953C420B-E88D-4043-BC4A-E9A77C28E7FA}" destId="{1B3498F6-861F-4C7A-9D08-1B1B9AF2FB24}" srcOrd="0" destOrd="0" presId="urn:microsoft.com/office/officeart/2005/8/layout/cycle2"/>
    <dgm:cxn modelId="{676D39A0-9327-42D3-9756-E9CFECD1B52E}" srcId="{E3096B95-F7CE-4086-8438-1D2C4F5286E9}" destId="{9EC05CD0-89CF-4928-BC7F-3762230104AA}" srcOrd="2" destOrd="0" parTransId="{D68618C0-72A2-42F5-AC19-FD7725F2A2A5}" sibTransId="{23BE29D8-48CF-40C5-8467-639F64AB61D8}"/>
    <dgm:cxn modelId="{801541A1-EF6B-4663-AE97-6D9969D86984}" type="presOf" srcId="{00E26652-AF09-4107-9D4C-D23920C9E756}" destId="{83249E12-A409-4D21-8429-398BAD63E00E}" srcOrd="0" destOrd="0" presId="urn:microsoft.com/office/officeart/2005/8/layout/cycle2"/>
    <dgm:cxn modelId="{A82157A3-B787-464F-B3DE-AFD78784CE7B}" srcId="{E3096B95-F7CE-4086-8438-1D2C4F5286E9}" destId="{D61F727A-D0DE-42C5-A977-BE7284E92F99}" srcOrd="1" destOrd="0" parTransId="{482D0531-83E3-4A42-809D-BEF5E41F5A70}" sibTransId="{C107DC26-4E16-4E6D-AF5A-CD9B683635D8}"/>
    <dgm:cxn modelId="{6B3F15A8-083D-4DE9-8780-6E38C1DC6EC2}" type="presOf" srcId="{23BE29D8-48CF-40C5-8467-639F64AB61D8}" destId="{E8FFA58B-AE98-403B-87D5-CBDD9357FDC5}" srcOrd="1" destOrd="0" presId="urn:microsoft.com/office/officeart/2005/8/layout/cycle2"/>
    <dgm:cxn modelId="{1EA00AAB-0586-488F-9A6C-85C56848A3DD}" type="presOf" srcId="{2BD2E287-3B9D-451E-9EB3-8404DE3ADB6C}" destId="{04CBE054-3EC3-4D1A-BC57-18976576F742}" srcOrd="0" destOrd="0" presId="urn:microsoft.com/office/officeart/2005/8/layout/cycle2"/>
    <dgm:cxn modelId="{4F3DBFB2-2A7B-48FA-8685-FBEC7868B4BA}" type="presOf" srcId="{AC9105CF-24FC-4AE5-ADC1-275E0FF9BEB5}" destId="{9D473C71-DCF4-4EC2-8216-15CAA7AAE088}" srcOrd="1" destOrd="0" presId="urn:microsoft.com/office/officeart/2005/8/layout/cycle2"/>
    <dgm:cxn modelId="{5C92CDD3-D250-42A9-B8C6-BDC70C8F9490}" type="presOf" srcId="{20FB84BC-A393-4B5D-99E3-FD6B9497B3D2}" destId="{718E7188-DB5D-4BAF-BD8A-39B389BEE4B9}" srcOrd="0" destOrd="0" presId="urn:microsoft.com/office/officeart/2005/8/layout/cycle2"/>
    <dgm:cxn modelId="{10D3DDDA-AD88-4F8C-8208-A37CCD16C397}" type="presOf" srcId="{88DCED5A-F704-4FA9-9359-1035D20F1A74}" destId="{FEE87282-1A4C-422B-A993-C66F177D0A2E}" srcOrd="0" destOrd="0" presId="urn:microsoft.com/office/officeart/2005/8/layout/cycle2"/>
    <dgm:cxn modelId="{60AE07E0-47FB-488A-89FB-7684A42C55E3}" type="presOf" srcId="{0EA53502-B893-46FD-954F-3B8843B0B84A}" destId="{74690D98-33A6-4475-8ADF-40E4B44547C2}" srcOrd="0" destOrd="0" presId="urn:microsoft.com/office/officeart/2005/8/layout/cycle2"/>
    <dgm:cxn modelId="{766A55E3-9161-4496-919C-57CC76E0FCA5}" type="presOf" srcId="{9EC05CD0-89CF-4928-BC7F-3762230104AA}" destId="{C3596779-76B1-414D-B3E1-39C8C82C6DD5}" srcOrd="0" destOrd="0" presId="urn:microsoft.com/office/officeart/2005/8/layout/cycle2"/>
    <dgm:cxn modelId="{1F4295EA-E34E-40E3-A84E-4EDB2072FBD7}" srcId="{E3096B95-F7CE-4086-8438-1D2C4F5286E9}" destId="{0EA53502-B893-46FD-954F-3B8843B0B84A}" srcOrd="5" destOrd="0" parTransId="{C0D3148A-E824-4427-8BF5-7D725A8A80AF}" sibTransId="{06B41369-4378-4B21-8925-DA9FF52D8E39}"/>
    <dgm:cxn modelId="{6C0919EB-477F-4868-90B4-799ACAA70FCA}" type="presOf" srcId="{88DCED5A-F704-4FA9-9359-1035D20F1A74}" destId="{DE2CF242-228C-4B4C-8647-B18414A19042}" srcOrd="1" destOrd="0" presId="urn:microsoft.com/office/officeart/2005/8/layout/cycle2"/>
    <dgm:cxn modelId="{ED282DF1-0986-469C-9D6C-FF7EE16FCF5D}" type="presOf" srcId="{06B41369-4378-4B21-8925-DA9FF52D8E39}" destId="{C3A12F0B-E56C-4C00-8845-35D66D15F0EF}" srcOrd="0" destOrd="0" presId="urn:microsoft.com/office/officeart/2005/8/layout/cycle2"/>
    <dgm:cxn modelId="{CB159BF2-0DFE-45C3-B22F-EC677899B831}" srcId="{E3096B95-F7CE-4086-8438-1D2C4F5286E9}" destId="{20FB84BC-A393-4B5D-99E3-FD6B9497B3D2}" srcOrd="3" destOrd="0" parTransId="{7DE92A4D-6F6D-41A8-9F93-E714B6BD506C}" sibTransId="{953C420B-E88D-4043-BC4A-E9A77C28E7FA}"/>
    <dgm:cxn modelId="{9A6E52FC-7394-4B46-AE18-BC64622C2CB2}" type="presOf" srcId="{3EAFA7E5-5C85-4700-9815-8C4B002B5D4C}" destId="{E36C7035-3E89-4E9B-9790-486A0E9DFCA0}" srcOrd="0" destOrd="0" presId="urn:microsoft.com/office/officeart/2005/8/layout/cycle2"/>
    <dgm:cxn modelId="{DFE8E2AB-AF8A-4B8D-B6D8-F138F1959F89}" type="presParOf" srcId="{B4E72130-AF19-4570-B3B0-CF298E426AB1}" destId="{A1E794A9-BCCC-42A9-BEBE-F8B797E0BAAE}" srcOrd="0" destOrd="0" presId="urn:microsoft.com/office/officeart/2005/8/layout/cycle2"/>
    <dgm:cxn modelId="{32CF9A71-CFD3-4FDA-B81B-243A08BC92F8}" type="presParOf" srcId="{B4E72130-AF19-4570-B3B0-CF298E426AB1}" destId="{DA826B3F-8D16-4B35-89A7-79FF58A69AE8}" srcOrd="1" destOrd="0" presId="urn:microsoft.com/office/officeart/2005/8/layout/cycle2"/>
    <dgm:cxn modelId="{2DAB0431-0062-454C-85EB-BCFDEEB012B5}" type="presParOf" srcId="{DA826B3F-8D16-4B35-89A7-79FF58A69AE8}" destId="{9D473C71-DCF4-4EC2-8216-15CAA7AAE088}" srcOrd="0" destOrd="0" presId="urn:microsoft.com/office/officeart/2005/8/layout/cycle2"/>
    <dgm:cxn modelId="{1A8B35F9-222E-47F5-930C-FFDE55F50C0F}" type="presParOf" srcId="{B4E72130-AF19-4570-B3B0-CF298E426AB1}" destId="{2974AA61-A45D-4822-A701-D1AAA5CA0123}" srcOrd="2" destOrd="0" presId="urn:microsoft.com/office/officeart/2005/8/layout/cycle2"/>
    <dgm:cxn modelId="{68CE1DC8-B346-4898-B1C2-66564FC22962}" type="presParOf" srcId="{B4E72130-AF19-4570-B3B0-CF298E426AB1}" destId="{21E741E1-3AE9-4855-9C1E-EB95BDDC3689}" srcOrd="3" destOrd="0" presId="urn:microsoft.com/office/officeart/2005/8/layout/cycle2"/>
    <dgm:cxn modelId="{7B959512-684B-45FF-9C0B-D9CE3B7C6516}" type="presParOf" srcId="{21E741E1-3AE9-4855-9C1E-EB95BDDC3689}" destId="{70FE7C6D-D86F-439A-90AA-0AC48AA4BCC9}" srcOrd="0" destOrd="0" presId="urn:microsoft.com/office/officeart/2005/8/layout/cycle2"/>
    <dgm:cxn modelId="{E5925EE7-7B28-41D7-A121-65145FE4B0E9}" type="presParOf" srcId="{B4E72130-AF19-4570-B3B0-CF298E426AB1}" destId="{C3596779-76B1-414D-B3E1-39C8C82C6DD5}" srcOrd="4" destOrd="0" presId="urn:microsoft.com/office/officeart/2005/8/layout/cycle2"/>
    <dgm:cxn modelId="{F89F5623-CC17-443D-9BAB-EB512BFC38B3}" type="presParOf" srcId="{B4E72130-AF19-4570-B3B0-CF298E426AB1}" destId="{B939ECFD-0163-4052-BDE1-3572ED6EA9BD}" srcOrd="5" destOrd="0" presId="urn:microsoft.com/office/officeart/2005/8/layout/cycle2"/>
    <dgm:cxn modelId="{1FCB0CA1-3237-4CD8-9AE9-CE5C1223B7DA}" type="presParOf" srcId="{B939ECFD-0163-4052-BDE1-3572ED6EA9BD}" destId="{E8FFA58B-AE98-403B-87D5-CBDD9357FDC5}" srcOrd="0" destOrd="0" presId="urn:microsoft.com/office/officeart/2005/8/layout/cycle2"/>
    <dgm:cxn modelId="{C755747A-A8C3-4357-8631-65CCDF8812C9}" type="presParOf" srcId="{B4E72130-AF19-4570-B3B0-CF298E426AB1}" destId="{718E7188-DB5D-4BAF-BD8A-39B389BEE4B9}" srcOrd="6" destOrd="0" presId="urn:microsoft.com/office/officeart/2005/8/layout/cycle2"/>
    <dgm:cxn modelId="{2277EAC5-1442-4AA8-B692-9FE6EABDC2EF}" type="presParOf" srcId="{B4E72130-AF19-4570-B3B0-CF298E426AB1}" destId="{1B3498F6-861F-4C7A-9D08-1B1B9AF2FB24}" srcOrd="7" destOrd="0" presId="urn:microsoft.com/office/officeart/2005/8/layout/cycle2"/>
    <dgm:cxn modelId="{3DECE09A-AD03-4104-8BF5-5E568ABB0F94}" type="presParOf" srcId="{1B3498F6-861F-4C7A-9D08-1B1B9AF2FB24}" destId="{5CE3AA70-95C1-4988-87C2-6A0261BDA6ED}" srcOrd="0" destOrd="0" presId="urn:microsoft.com/office/officeart/2005/8/layout/cycle2"/>
    <dgm:cxn modelId="{70F9997B-671B-4236-8DF5-B5E6BAEEFE4B}" type="presParOf" srcId="{B4E72130-AF19-4570-B3B0-CF298E426AB1}" destId="{83249E12-A409-4D21-8429-398BAD63E00E}" srcOrd="8" destOrd="0" presId="urn:microsoft.com/office/officeart/2005/8/layout/cycle2"/>
    <dgm:cxn modelId="{8304B202-3DF0-4DB6-87A5-9F7F84458E45}" type="presParOf" srcId="{B4E72130-AF19-4570-B3B0-CF298E426AB1}" destId="{027B81C7-E6A4-47A9-B3AA-A648523E0BAF}" srcOrd="9" destOrd="0" presId="urn:microsoft.com/office/officeart/2005/8/layout/cycle2"/>
    <dgm:cxn modelId="{77336DC3-72FA-4276-8819-34F7E1D2DFF4}" type="presParOf" srcId="{027B81C7-E6A4-47A9-B3AA-A648523E0BAF}" destId="{E634332E-8C6A-4C94-A98B-F8041E6E76F0}" srcOrd="0" destOrd="0" presId="urn:microsoft.com/office/officeart/2005/8/layout/cycle2"/>
    <dgm:cxn modelId="{876209FF-756E-4040-A701-FA8E62BD0665}" type="presParOf" srcId="{B4E72130-AF19-4570-B3B0-CF298E426AB1}" destId="{74690D98-33A6-4475-8ADF-40E4B44547C2}" srcOrd="10" destOrd="0" presId="urn:microsoft.com/office/officeart/2005/8/layout/cycle2"/>
    <dgm:cxn modelId="{9B13B323-1591-4807-9B62-D56F3B32B7EC}" type="presParOf" srcId="{B4E72130-AF19-4570-B3B0-CF298E426AB1}" destId="{C3A12F0B-E56C-4C00-8845-35D66D15F0EF}" srcOrd="11" destOrd="0" presId="urn:microsoft.com/office/officeart/2005/8/layout/cycle2"/>
    <dgm:cxn modelId="{962A0770-D238-4D82-A65B-73A4CFE34BFC}" type="presParOf" srcId="{C3A12F0B-E56C-4C00-8845-35D66D15F0EF}" destId="{AD016E63-0EFC-42A6-BB6C-0A51C86A1A10}" srcOrd="0" destOrd="0" presId="urn:microsoft.com/office/officeart/2005/8/layout/cycle2"/>
    <dgm:cxn modelId="{5E85C9B7-E266-49CE-802E-08C3E36712AF}" type="presParOf" srcId="{B4E72130-AF19-4570-B3B0-CF298E426AB1}" destId="{C18AF698-E4C7-4CAB-AA55-233A88D0E471}" srcOrd="12" destOrd="0" presId="urn:microsoft.com/office/officeart/2005/8/layout/cycle2"/>
    <dgm:cxn modelId="{5E1E9AE3-D60E-4802-9559-6A2559F21813}" type="presParOf" srcId="{B4E72130-AF19-4570-B3B0-CF298E426AB1}" destId="{FEE87282-1A4C-422B-A993-C66F177D0A2E}" srcOrd="13" destOrd="0" presId="urn:microsoft.com/office/officeart/2005/8/layout/cycle2"/>
    <dgm:cxn modelId="{C1850F3B-84B8-4BC2-B11D-EE541AB94E43}" type="presParOf" srcId="{FEE87282-1A4C-422B-A993-C66F177D0A2E}" destId="{DE2CF242-228C-4B4C-8647-B18414A19042}" srcOrd="0" destOrd="0" presId="urn:microsoft.com/office/officeart/2005/8/layout/cycle2"/>
    <dgm:cxn modelId="{A74DC576-DBB7-4632-A5D8-A4EC1EA9E780}" type="presParOf" srcId="{B4E72130-AF19-4570-B3B0-CF298E426AB1}" destId="{E36C7035-3E89-4E9B-9790-486A0E9DFCA0}" srcOrd="14" destOrd="0" presId="urn:microsoft.com/office/officeart/2005/8/layout/cycle2"/>
    <dgm:cxn modelId="{D1C16674-0EE6-4C4E-9EDA-6282BAA2E3B4}" type="presParOf" srcId="{B4E72130-AF19-4570-B3B0-CF298E426AB1}" destId="{04CBE054-3EC3-4D1A-BC57-18976576F742}" srcOrd="15" destOrd="0" presId="urn:microsoft.com/office/officeart/2005/8/layout/cycle2"/>
    <dgm:cxn modelId="{E8ACE759-38CD-4185-823F-35B4665E6967}" type="presParOf" srcId="{04CBE054-3EC3-4D1A-BC57-18976576F742}" destId="{C197EF6F-477D-4FE7-9532-1A00AE668D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7651F7-449F-4E60-93D6-BC7E31C3F5F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8E937-0A09-4D72-A211-DF2E8ECD04C4}">
      <dgm:prSet phldrT="[Text]"/>
      <dgm:spPr/>
      <dgm:t>
        <a:bodyPr/>
        <a:lstStyle/>
        <a:p>
          <a:r>
            <a:rPr lang="en-US" dirty="0"/>
            <a:t>RPC</a:t>
          </a:r>
        </a:p>
      </dgm:t>
    </dgm:pt>
    <dgm:pt modelId="{1357F7BF-A8E4-4F04-920B-5198C3E8B485}" type="parTrans" cxnId="{25DF1793-446F-490B-A680-3134AFF6CB6C}">
      <dgm:prSet/>
      <dgm:spPr/>
      <dgm:t>
        <a:bodyPr/>
        <a:lstStyle/>
        <a:p>
          <a:endParaRPr lang="en-US"/>
        </a:p>
      </dgm:t>
    </dgm:pt>
    <dgm:pt modelId="{EE201641-C2AD-4E82-A64D-4D8E9A573CFB}" type="sibTrans" cxnId="{25DF1793-446F-490B-A680-3134AFF6CB6C}">
      <dgm:prSet/>
      <dgm:spPr/>
      <dgm:t>
        <a:bodyPr/>
        <a:lstStyle/>
        <a:p>
          <a:endParaRPr lang="en-US"/>
        </a:p>
      </dgm:t>
    </dgm:pt>
    <dgm:pt modelId="{3345AA0F-5545-4407-92F0-3D451A9D03E9}" type="asst">
      <dgm:prSet phldrT="[Text]"/>
      <dgm:spPr/>
      <dgm:t>
        <a:bodyPr/>
        <a:lstStyle/>
        <a:p>
          <a:r>
            <a:rPr lang="en-US" dirty="0"/>
            <a:t>CORBA (C++)</a:t>
          </a:r>
        </a:p>
      </dgm:t>
    </dgm:pt>
    <dgm:pt modelId="{B7E0FA73-585C-4D5E-B4D5-7C52D61CEAA1}" type="parTrans" cxnId="{426F6607-5727-4175-936B-994A5AFB9F99}">
      <dgm:prSet/>
      <dgm:spPr/>
      <dgm:t>
        <a:bodyPr/>
        <a:lstStyle/>
        <a:p>
          <a:endParaRPr lang="en-US"/>
        </a:p>
      </dgm:t>
    </dgm:pt>
    <dgm:pt modelId="{0F269987-0F5D-403A-BAB5-079C54D12CA0}" type="sibTrans" cxnId="{426F6607-5727-4175-936B-994A5AFB9F99}">
      <dgm:prSet/>
      <dgm:spPr/>
      <dgm:t>
        <a:bodyPr/>
        <a:lstStyle/>
        <a:p>
          <a:endParaRPr lang="en-US"/>
        </a:p>
      </dgm:t>
    </dgm:pt>
    <dgm:pt modelId="{D68C7F35-4E1C-42E4-8518-79514F6B46AB}">
      <dgm:prSet phldrT="[Text]"/>
      <dgm:spPr/>
      <dgm:t>
        <a:bodyPr/>
        <a:lstStyle/>
        <a:p>
          <a:r>
            <a:rPr lang="en-US" dirty="0"/>
            <a:t>RMI (Java)</a:t>
          </a:r>
        </a:p>
      </dgm:t>
    </dgm:pt>
    <dgm:pt modelId="{DBD1FBD0-97AF-4B5D-B79F-43360196E2EF}" type="parTrans" cxnId="{E6F6C67D-EA75-4CA2-83B1-F363092F19C4}">
      <dgm:prSet/>
      <dgm:spPr/>
      <dgm:t>
        <a:bodyPr/>
        <a:lstStyle/>
        <a:p>
          <a:endParaRPr lang="en-US"/>
        </a:p>
      </dgm:t>
    </dgm:pt>
    <dgm:pt modelId="{A59C65DA-12F1-43F6-A8F5-E8DADB283112}" type="sibTrans" cxnId="{E6F6C67D-EA75-4CA2-83B1-F363092F19C4}">
      <dgm:prSet/>
      <dgm:spPr/>
      <dgm:t>
        <a:bodyPr/>
        <a:lstStyle/>
        <a:p>
          <a:endParaRPr lang="en-US"/>
        </a:p>
      </dgm:t>
    </dgm:pt>
    <dgm:pt modelId="{99E99BC5-175A-4002-9374-0638CD77A8D1}">
      <dgm:prSet phldrT="[Text]"/>
      <dgm:spPr/>
      <dgm:t>
        <a:bodyPr/>
        <a:lstStyle/>
        <a:p>
          <a:r>
            <a:rPr lang="en-US" dirty="0"/>
            <a:t>Remoting (.NET)</a:t>
          </a:r>
        </a:p>
      </dgm:t>
    </dgm:pt>
    <dgm:pt modelId="{7CED023F-4691-4757-BB76-ABA3712FDE45}" type="parTrans" cxnId="{98F8AA16-2EB4-4AA7-A20C-A56F6616FC0C}">
      <dgm:prSet/>
      <dgm:spPr/>
      <dgm:t>
        <a:bodyPr/>
        <a:lstStyle/>
        <a:p>
          <a:endParaRPr lang="en-US"/>
        </a:p>
      </dgm:t>
    </dgm:pt>
    <dgm:pt modelId="{256B1722-DB88-4BBC-AE54-6F3AFF58BB98}" type="sibTrans" cxnId="{98F8AA16-2EB4-4AA7-A20C-A56F6616FC0C}">
      <dgm:prSet/>
      <dgm:spPr/>
      <dgm:t>
        <a:bodyPr/>
        <a:lstStyle/>
        <a:p>
          <a:endParaRPr lang="en-US"/>
        </a:p>
      </dgm:t>
    </dgm:pt>
    <dgm:pt modelId="{7D338AAC-36F7-48C4-AC1F-CB6BEC4DC6F9}">
      <dgm:prSet phldrT="[Text]"/>
      <dgm:spPr/>
      <dgm:t>
        <a:bodyPr/>
        <a:lstStyle/>
        <a:p>
          <a:r>
            <a:rPr lang="en-US" dirty="0"/>
            <a:t>Web Service</a:t>
          </a:r>
        </a:p>
      </dgm:t>
    </dgm:pt>
    <dgm:pt modelId="{A84A563A-1C3A-422C-87A0-434AAA7B948E}" type="parTrans" cxnId="{2DBDF72E-1819-43E6-94FE-E4F17F254D2C}">
      <dgm:prSet/>
      <dgm:spPr/>
      <dgm:t>
        <a:bodyPr/>
        <a:lstStyle/>
        <a:p>
          <a:endParaRPr lang="en-US"/>
        </a:p>
      </dgm:t>
    </dgm:pt>
    <dgm:pt modelId="{B0F935EF-DDF9-4160-9DDC-2138DF82A379}" type="sibTrans" cxnId="{2DBDF72E-1819-43E6-94FE-E4F17F254D2C}">
      <dgm:prSet/>
      <dgm:spPr/>
      <dgm:t>
        <a:bodyPr/>
        <a:lstStyle/>
        <a:p>
          <a:endParaRPr lang="en-US"/>
        </a:p>
      </dgm:t>
    </dgm:pt>
    <dgm:pt modelId="{1055F19C-8077-41CC-AA73-DACC010F5F77}" type="pres">
      <dgm:prSet presAssocID="{907651F7-449F-4E60-93D6-BC7E31C3F5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23D675-FF8F-4762-AF04-C2816E701744}" type="pres">
      <dgm:prSet presAssocID="{9E78E937-0A09-4D72-A211-DF2E8ECD04C4}" presName="hierRoot1" presStyleCnt="0"/>
      <dgm:spPr/>
    </dgm:pt>
    <dgm:pt modelId="{8E2BB16D-1829-4A6D-BAD8-9411C20A8B90}" type="pres">
      <dgm:prSet presAssocID="{9E78E937-0A09-4D72-A211-DF2E8ECD04C4}" presName="composite" presStyleCnt="0"/>
      <dgm:spPr/>
    </dgm:pt>
    <dgm:pt modelId="{E9BA4B92-453F-4CD7-8B45-FFD32152482A}" type="pres">
      <dgm:prSet presAssocID="{9E78E937-0A09-4D72-A211-DF2E8ECD04C4}" presName="image" presStyleLbl="node0" presStyleIdx="0" presStyleCnt="1"/>
      <dgm:spPr/>
    </dgm:pt>
    <dgm:pt modelId="{7F2A11B1-CBBA-4541-8624-AFAF8489A092}" type="pres">
      <dgm:prSet presAssocID="{9E78E937-0A09-4D72-A211-DF2E8ECD04C4}" presName="text" presStyleLbl="revTx" presStyleIdx="0" presStyleCnt="5">
        <dgm:presLayoutVars>
          <dgm:chPref val="3"/>
        </dgm:presLayoutVars>
      </dgm:prSet>
      <dgm:spPr/>
    </dgm:pt>
    <dgm:pt modelId="{2A945923-E895-4160-9B1E-9069FF847364}" type="pres">
      <dgm:prSet presAssocID="{9E78E937-0A09-4D72-A211-DF2E8ECD04C4}" presName="hierChild2" presStyleCnt="0"/>
      <dgm:spPr/>
    </dgm:pt>
    <dgm:pt modelId="{2956B1FA-0811-434E-847E-4E796851D4B9}" type="pres">
      <dgm:prSet presAssocID="{B7E0FA73-585C-4D5E-B4D5-7C52D61CEAA1}" presName="Name10" presStyleLbl="parChTrans1D2" presStyleIdx="0" presStyleCnt="4"/>
      <dgm:spPr/>
    </dgm:pt>
    <dgm:pt modelId="{4429AA43-8CE9-486E-942B-621035317B86}" type="pres">
      <dgm:prSet presAssocID="{3345AA0F-5545-4407-92F0-3D451A9D03E9}" presName="hierRoot2" presStyleCnt="0"/>
      <dgm:spPr/>
    </dgm:pt>
    <dgm:pt modelId="{2E54D971-6209-4BCE-9A90-80BE0065B0EA}" type="pres">
      <dgm:prSet presAssocID="{3345AA0F-5545-4407-92F0-3D451A9D03E9}" presName="composite2" presStyleCnt="0"/>
      <dgm:spPr/>
    </dgm:pt>
    <dgm:pt modelId="{C13D677B-B1E6-4BD7-81B2-380AA1283888}" type="pres">
      <dgm:prSet presAssocID="{3345AA0F-5545-4407-92F0-3D451A9D03E9}" presName="image2" presStyleLbl="asst1" presStyleIdx="0" presStyleCnt="1"/>
      <dgm:spPr/>
    </dgm:pt>
    <dgm:pt modelId="{4B6BA181-A55B-44C6-AA44-4FE9AD87C21C}" type="pres">
      <dgm:prSet presAssocID="{3345AA0F-5545-4407-92F0-3D451A9D03E9}" presName="text2" presStyleLbl="revTx" presStyleIdx="1" presStyleCnt="5">
        <dgm:presLayoutVars>
          <dgm:chPref val="3"/>
        </dgm:presLayoutVars>
      </dgm:prSet>
      <dgm:spPr/>
    </dgm:pt>
    <dgm:pt modelId="{37F26FE9-1B7F-4AF1-9F8F-B11DA7323634}" type="pres">
      <dgm:prSet presAssocID="{3345AA0F-5545-4407-92F0-3D451A9D03E9}" presName="hierChild3" presStyleCnt="0"/>
      <dgm:spPr/>
    </dgm:pt>
    <dgm:pt modelId="{3A208E48-3141-47C0-BA49-B0686427F218}" type="pres">
      <dgm:prSet presAssocID="{DBD1FBD0-97AF-4B5D-B79F-43360196E2EF}" presName="Name10" presStyleLbl="parChTrans1D2" presStyleIdx="1" presStyleCnt="4"/>
      <dgm:spPr/>
    </dgm:pt>
    <dgm:pt modelId="{EDCF9FB0-8F4E-4AA1-8F94-63500A075BCE}" type="pres">
      <dgm:prSet presAssocID="{D68C7F35-4E1C-42E4-8518-79514F6B46AB}" presName="hierRoot2" presStyleCnt="0"/>
      <dgm:spPr/>
    </dgm:pt>
    <dgm:pt modelId="{9D6DE2FC-E0F3-4179-84F5-717FB0DF7280}" type="pres">
      <dgm:prSet presAssocID="{D68C7F35-4E1C-42E4-8518-79514F6B46AB}" presName="composite2" presStyleCnt="0"/>
      <dgm:spPr/>
    </dgm:pt>
    <dgm:pt modelId="{4B88A8DC-81A8-4640-BA08-09F0154315CA}" type="pres">
      <dgm:prSet presAssocID="{D68C7F35-4E1C-42E4-8518-79514F6B46AB}" presName="image2" presStyleLbl="node2" presStyleIdx="0" presStyleCnt="3"/>
      <dgm:spPr/>
    </dgm:pt>
    <dgm:pt modelId="{8D588E22-9E3A-4D8C-AEC8-018FEB3B3806}" type="pres">
      <dgm:prSet presAssocID="{D68C7F35-4E1C-42E4-8518-79514F6B46AB}" presName="text2" presStyleLbl="revTx" presStyleIdx="2" presStyleCnt="5">
        <dgm:presLayoutVars>
          <dgm:chPref val="3"/>
        </dgm:presLayoutVars>
      </dgm:prSet>
      <dgm:spPr/>
    </dgm:pt>
    <dgm:pt modelId="{5CB26F62-67D6-4452-B50E-EF7442170562}" type="pres">
      <dgm:prSet presAssocID="{D68C7F35-4E1C-42E4-8518-79514F6B46AB}" presName="hierChild3" presStyleCnt="0"/>
      <dgm:spPr/>
    </dgm:pt>
    <dgm:pt modelId="{4A090DA3-9BB8-4E2C-9F29-326CCC2F4E3B}" type="pres">
      <dgm:prSet presAssocID="{7CED023F-4691-4757-BB76-ABA3712FDE45}" presName="Name10" presStyleLbl="parChTrans1D2" presStyleIdx="2" presStyleCnt="4"/>
      <dgm:spPr/>
    </dgm:pt>
    <dgm:pt modelId="{F8AE431B-FB1A-4C64-85AA-011782BDE18B}" type="pres">
      <dgm:prSet presAssocID="{99E99BC5-175A-4002-9374-0638CD77A8D1}" presName="hierRoot2" presStyleCnt="0"/>
      <dgm:spPr/>
    </dgm:pt>
    <dgm:pt modelId="{A0512A02-C28C-494E-811A-854F76966BD9}" type="pres">
      <dgm:prSet presAssocID="{99E99BC5-175A-4002-9374-0638CD77A8D1}" presName="composite2" presStyleCnt="0"/>
      <dgm:spPr/>
    </dgm:pt>
    <dgm:pt modelId="{8CD9A426-BFBA-4AF5-9E62-E340943413B1}" type="pres">
      <dgm:prSet presAssocID="{99E99BC5-175A-4002-9374-0638CD77A8D1}" presName="image2" presStyleLbl="node2" presStyleIdx="1" presStyleCnt="3"/>
      <dgm:spPr/>
    </dgm:pt>
    <dgm:pt modelId="{1A1A53DC-ABDE-4E4E-A4DA-176C645196F7}" type="pres">
      <dgm:prSet presAssocID="{99E99BC5-175A-4002-9374-0638CD77A8D1}" presName="text2" presStyleLbl="revTx" presStyleIdx="3" presStyleCnt="5">
        <dgm:presLayoutVars>
          <dgm:chPref val="3"/>
        </dgm:presLayoutVars>
      </dgm:prSet>
      <dgm:spPr/>
    </dgm:pt>
    <dgm:pt modelId="{AE220E26-2063-4886-BFEF-59F421675A94}" type="pres">
      <dgm:prSet presAssocID="{99E99BC5-175A-4002-9374-0638CD77A8D1}" presName="hierChild3" presStyleCnt="0"/>
      <dgm:spPr/>
    </dgm:pt>
    <dgm:pt modelId="{ECB3CD32-BDB7-47E7-A2F0-51E05ECA7FDA}" type="pres">
      <dgm:prSet presAssocID="{A84A563A-1C3A-422C-87A0-434AAA7B948E}" presName="Name10" presStyleLbl="parChTrans1D2" presStyleIdx="3" presStyleCnt="4"/>
      <dgm:spPr/>
    </dgm:pt>
    <dgm:pt modelId="{6A362AB7-2D69-47AD-9FBC-849C082884F4}" type="pres">
      <dgm:prSet presAssocID="{7D338AAC-36F7-48C4-AC1F-CB6BEC4DC6F9}" presName="hierRoot2" presStyleCnt="0"/>
      <dgm:spPr/>
    </dgm:pt>
    <dgm:pt modelId="{6316C54C-365A-4F7D-8733-443C98D4BD7A}" type="pres">
      <dgm:prSet presAssocID="{7D338AAC-36F7-48C4-AC1F-CB6BEC4DC6F9}" presName="composite2" presStyleCnt="0"/>
      <dgm:spPr/>
    </dgm:pt>
    <dgm:pt modelId="{9FAB591C-B701-4447-9BDC-0E9E71B03622}" type="pres">
      <dgm:prSet presAssocID="{7D338AAC-36F7-48C4-AC1F-CB6BEC4DC6F9}" presName="image2" presStyleLbl="node2" presStyleIdx="2" presStyleCnt="3"/>
      <dgm:spPr/>
    </dgm:pt>
    <dgm:pt modelId="{E2498DA5-2309-4181-983A-0648963281C9}" type="pres">
      <dgm:prSet presAssocID="{7D338AAC-36F7-48C4-AC1F-CB6BEC4DC6F9}" presName="text2" presStyleLbl="revTx" presStyleIdx="4" presStyleCnt="5">
        <dgm:presLayoutVars>
          <dgm:chPref val="3"/>
        </dgm:presLayoutVars>
      </dgm:prSet>
      <dgm:spPr/>
    </dgm:pt>
    <dgm:pt modelId="{CCF1ABDA-3CEE-4C8B-871A-5385E6533138}" type="pres">
      <dgm:prSet presAssocID="{7D338AAC-36F7-48C4-AC1F-CB6BEC4DC6F9}" presName="hierChild3" presStyleCnt="0"/>
      <dgm:spPr/>
    </dgm:pt>
  </dgm:ptLst>
  <dgm:cxnLst>
    <dgm:cxn modelId="{426F6607-5727-4175-936B-994A5AFB9F99}" srcId="{9E78E937-0A09-4D72-A211-DF2E8ECD04C4}" destId="{3345AA0F-5545-4407-92F0-3D451A9D03E9}" srcOrd="0" destOrd="0" parTransId="{B7E0FA73-585C-4D5E-B4D5-7C52D61CEAA1}" sibTransId="{0F269987-0F5D-403A-BAB5-079C54D12CA0}"/>
    <dgm:cxn modelId="{98F8AA16-2EB4-4AA7-A20C-A56F6616FC0C}" srcId="{9E78E937-0A09-4D72-A211-DF2E8ECD04C4}" destId="{99E99BC5-175A-4002-9374-0638CD77A8D1}" srcOrd="2" destOrd="0" parTransId="{7CED023F-4691-4757-BB76-ABA3712FDE45}" sibTransId="{256B1722-DB88-4BBC-AE54-6F3AFF58BB98}"/>
    <dgm:cxn modelId="{167A5E18-0030-468A-82D8-3A8A649C8B3D}" type="presOf" srcId="{B7E0FA73-585C-4D5E-B4D5-7C52D61CEAA1}" destId="{2956B1FA-0811-434E-847E-4E796851D4B9}" srcOrd="0" destOrd="0" presId="urn:microsoft.com/office/officeart/2009/layout/CirclePictureHierarchy"/>
    <dgm:cxn modelId="{983C4519-CFF2-4CA5-8360-59372F3ADEF9}" type="presOf" srcId="{9E78E937-0A09-4D72-A211-DF2E8ECD04C4}" destId="{7F2A11B1-CBBA-4541-8624-AFAF8489A092}" srcOrd="0" destOrd="0" presId="urn:microsoft.com/office/officeart/2009/layout/CirclePictureHierarchy"/>
    <dgm:cxn modelId="{F8A05919-BBC4-43D8-BF63-EB434BDB3A0B}" type="presOf" srcId="{A84A563A-1C3A-422C-87A0-434AAA7B948E}" destId="{ECB3CD32-BDB7-47E7-A2F0-51E05ECA7FDA}" srcOrd="0" destOrd="0" presId="urn:microsoft.com/office/officeart/2009/layout/CirclePictureHierarchy"/>
    <dgm:cxn modelId="{D3FDE12D-ACB8-49D5-8060-8D81059AD519}" type="presOf" srcId="{3345AA0F-5545-4407-92F0-3D451A9D03E9}" destId="{4B6BA181-A55B-44C6-AA44-4FE9AD87C21C}" srcOrd="0" destOrd="0" presId="urn:microsoft.com/office/officeart/2009/layout/CirclePictureHierarchy"/>
    <dgm:cxn modelId="{2DBDF72E-1819-43E6-94FE-E4F17F254D2C}" srcId="{9E78E937-0A09-4D72-A211-DF2E8ECD04C4}" destId="{7D338AAC-36F7-48C4-AC1F-CB6BEC4DC6F9}" srcOrd="3" destOrd="0" parTransId="{A84A563A-1C3A-422C-87A0-434AAA7B948E}" sibTransId="{B0F935EF-DDF9-4160-9DDC-2138DF82A379}"/>
    <dgm:cxn modelId="{48B50638-617C-4752-A41D-CAEDF21D67D6}" type="presOf" srcId="{D68C7F35-4E1C-42E4-8518-79514F6B46AB}" destId="{8D588E22-9E3A-4D8C-AEC8-018FEB3B3806}" srcOrd="0" destOrd="0" presId="urn:microsoft.com/office/officeart/2009/layout/CirclePictureHierarchy"/>
    <dgm:cxn modelId="{99847561-328D-451B-B3E9-9817E52F0B68}" type="presOf" srcId="{907651F7-449F-4E60-93D6-BC7E31C3F5FC}" destId="{1055F19C-8077-41CC-AA73-DACC010F5F77}" srcOrd="0" destOrd="0" presId="urn:microsoft.com/office/officeart/2009/layout/CirclePictureHierarchy"/>
    <dgm:cxn modelId="{268B8A47-C562-491F-B45E-E74BEF45185E}" type="presOf" srcId="{DBD1FBD0-97AF-4B5D-B79F-43360196E2EF}" destId="{3A208E48-3141-47C0-BA49-B0686427F218}" srcOrd="0" destOrd="0" presId="urn:microsoft.com/office/officeart/2009/layout/CirclePictureHierarchy"/>
    <dgm:cxn modelId="{E6F6C67D-EA75-4CA2-83B1-F363092F19C4}" srcId="{9E78E937-0A09-4D72-A211-DF2E8ECD04C4}" destId="{D68C7F35-4E1C-42E4-8518-79514F6B46AB}" srcOrd="1" destOrd="0" parTransId="{DBD1FBD0-97AF-4B5D-B79F-43360196E2EF}" sibTransId="{A59C65DA-12F1-43F6-A8F5-E8DADB283112}"/>
    <dgm:cxn modelId="{25DF1793-446F-490B-A680-3134AFF6CB6C}" srcId="{907651F7-449F-4E60-93D6-BC7E31C3F5FC}" destId="{9E78E937-0A09-4D72-A211-DF2E8ECD04C4}" srcOrd="0" destOrd="0" parTransId="{1357F7BF-A8E4-4F04-920B-5198C3E8B485}" sibTransId="{EE201641-C2AD-4E82-A64D-4D8E9A573CFB}"/>
    <dgm:cxn modelId="{24D82A9B-53D8-4BC1-95C0-91C1BECE8AAC}" type="presOf" srcId="{99E99BC5-175A-4002-9374-0638CD77A8D1}" destId="{1A1A53DC-ABDE-4E4E-A4DA-176C645196F7}" srcOrd="0" destOrd="0" presId="urn:microsoft.com/office/officeart/2009/layout/CirclePictureHierarchy"/>
    <dgm:cxn modelId="{4A8C67BE-4570-4229-8E73-F187704483FC}" type="presOf" srcId="{7CED023F-4691-4757-BB76-ABA3712FDE45}" destId="{4A090DA3-9BB8-4E2C-9F29-326CCC2F4E3B}" srcOrd="0" destOrd="0" presId="urn:microsoft.com/office/officeart/2009/layout/CirclePictureHierarchy"/>
    <dgm:cxn modelId="{421DA2DE-2BF6-4E7F-9842-B84BF130F911}" type="presOf" srcId="{7D338AAC-36F7-48C4-AC1F-CB6BEC4DC6F9}" destId="{E2498DA5-2309-4181-983A-0648963281C9}" srcOrd="0" destOrd="0" presId="urn:microsoft.com/office/officeart/2009/layout/CirclePictureHierarchy"/>
    <dgm:cxn modelId="{FDEFACA5-C482-4090-8632-C5F741D00AE5}" type="presParOf" srcId="{1055F19C-8077-41CC-AA73-DACC010F5F77}" destId="{5D23D675-FF8F-4762-AF04-C2816E701744}" srcOrd="0" destOrd="0" presId="urn:microsoft.com/office/officeart/2009/layout/CirclePictureHierarchy"/>
    <dgm:cxn modelId="{3F063551-DB90-4FE7-A3B1-475AAB0E7325}" type="presParOf" srcId="{5D23D675-FF8F-4762-AF04-C2816E701744}" destId="{8E2BB16D-1829-4A6D-BAD8-9411C20A8B90}" srcOrd="0" destOrd="0" presId="urn:microsoft.com/office/officeart/2009/layout/CirclePictureHierarchy"/>
    <dgm:cxn modelId="{8FC609A1-CF6B-40FC-93C6-07704FEE4415}" type="presParOf" srcId="{8E2BB16D-1829-4A6D-BAD8-9411C20A8B90}" destId="{E9BA4B92-453F-4CD7-8B45-FFD32152482A}" srcOrd="0" destOrd="0" presId="urn:microsoft.com/office/officeart/2009/layout/CirclePictureHierarchy"/>
    <dgm:cxn modelId="{8F886143-3B95-43B7-AC8A-9480BEA4B840}" type="presParOf" srcId="{8E2BB16D-1829-4A6D-BAD8-9411C20A8B90}" destId="{7F2A11B1-CBBA-4541-8624-AFAF8489A092}" srcOrd="1" destOrd="0" presId="urn:microsoft.com/office/officeart/2009/layout/CirclePictureHierarchy"/>
    <dgm:cxn modelId="{74B76553-853F-4160-A5C5-7BBF74949E8C}" type="presParOf" srcId="{5D23D675-FF8F-4762-AF04-C2816E701744}" destId="{2A945923-E895-4160-9B1E-9069FF847364}" srcOrd="1" destOrd="0" presId="urn:microsoft.com/office/officeart/2009/layout/CirclePictureHierarchy"/>
    <dgm:cxn modelId="{12CE7069-0732-4533-B7CD-FF154647C3E8}" type="presParOf" srcId="{2A945923-E895-4160-9B1E-9069FF847364}" destId="{2956B1FA-0811-434E-847E-4E796851D4B9}" srcOrd="0" destOrd="0" presId="urn:microsoft.com/office/officeart/2009/layout/CirclePictureHierarchy"/>
    <dgm:cxn modelId="{5ED6C484-6406-4F0F-8CD3-DEB46BBE2BA7}" type="presParOf" srcId="{2A945923-E895-4160-9B1E-9069FF847364}" destId="{4429AA43-8CE9-486E-942B-621035317B86}" srcOrd="1" destOrd="0" presId="urn:microsoft.com/office/officeart/2009/layout/CirclePictureHierarchy"/>
    <dgm:cxn modelId="{F4A6FE25-38B4-47A4-A412-B0FB142770BC}" type="presParOf" srcId="{4429AA43-8CE9-486E-942B-621035317B86}" destId="{2E54D971-6209-4BCE-9A90-80BE0065B0EA}" srcOrd="0" destOrd="0" presId="urn:microsoft.com/office/officeart/2009/layout/CirclePictureHierarchy"/>
    <dgm:cxn modelId="{1B789BE7-ACAE-414B-90F5-7A188EA019C0}" type="presParOf" srcId="{2E54D971-6209-4BCE-9A90-80BE0065B0EA}" destId="{C13D677B-B1E6-4BD7-81B2-380AA1283888}" srcOrd="0" destOrd="0" presId="urn:microsoft.com/office/officeart/2009/layout/CirclePictureHierarchy"/>
    <dgm:cxn modelId="{952C2FC2-EDCC-47C8-B7EB-85E8F8C3CDC6}" type="presParOf" srcId="{2E54D971-6209-4BCE-9A90-80BE0065B0EA}" destId="{4B6BA181-A55B-44C6-AA44-4FE9AD87C21C}" srcOrd="1" destOrd="0" presId="urn:microsoft.com/office/officeart/2009/layout/CirclePictureHierarchy"/>
    <dgm:cxn modelId="{A7AA0FDB-04F7-4437-B57F-E9F6479F7AB9}" type="presParOf" srcId="{4429AA43-8CE9-486E-942B-621035317B86}" destId="{37F26FE9-1B7F-4AF1-9F8F-B11DA7323634}" srcOrd="1" destOrd="0" presId="urn:microsoft.com/office/officeart/2009/layout/CirclePictureHierarchy"/>
    <dgm:cxn modelId="{82AC019B-349C-4EE1-92E3-30A3F32F5B13}" type="presParOf" srcId="{2A945923-E895-4160-9B1E-9069FF847364}" destId="{3A208E48-3141-47C0-BA49-B0686427F218}" srcOrd="2" destOrd="0" presId="urn:microsoft.com/office/officeart/2009/layout/CirclePictureHierarchy"/>
    <dgm:cxn modelId="{25562B17-3881-49E5-B41D-E051F54CA78E}" type="presParOf" srcId="{2A945923-E895-4160-9B1E-9069FF847364}" destId="{EDCF9FB0-8F4E-4AA1-8F94-63500A075BCE}" srcOrd="3" destOrd="0" presId="urn:microsoft.com/office/officeart/2009/layout/CirclePictureHierarchy"/>
    <dgm:cxn modelId="{B2BABCC9-06B0-4043-9249-E467374DE304}" type="presParOf" srcId="{EDCF9FB0-8F4E-4AA1-8F94-63500A075BCE}" destId="{9D6DE2FC-E0F3-4179-84F5-717FB0DF7280}" srcOrd="0" destOrd="0" presId="urn:microsoft.com/office/officeart/2009/layout/CirclePictureHierarchy"/>
    <dgm:cxn modelId="{F584300D-B45F-48A4-9DB9-56DE6721C665}" type="presParOf" srcId="{9D6DE2FC-E0F3-4179-84F5-717FB0DF7280}" destId="{4B88A8DC-81A8-4640-BA08-09F0154315CA}" srcOrd="0" destOrd="0" presId="urn:microsoft.com/office/officeart/2009/layout/CirclePictureHierarchy"/>
    <dgm:cxn modelId="{99A6977E-AD1B-4136-B521-EAF8482A01B0}" type="presParOf" srcId="{9D6DE2FC-E0F3-4179-84F5-717FB0DF7280}" destId="{8D588E22-9E3A-4D8C-AEC8-018FEB3B3806}" srcOrd="1" destOrd="0" presId="urn:microsoft.com/office/officeart/2009/layout/CirclePictureHierarchy"/>
    <dgm:cxn modelId="{40F58841-9EB4-4ECF-A86F-DE5EFB2BBA02}" type="presParOf" srcId="{EDCF9FB0-8F4E-4AA1-8F94-63500A075BCE}" destId="{5CB26F62-67D6-4452-B50E-EF7442170562}" srcOrd="1" destOrd="0" presId="urn:microsoft.com/office/officeart/2009/layout/CirclePictureHierarchy"/>
    <dgm:cxn modelId="{C093FCD7-F4C6-48D1-852D-EF82176D0833}" type="presParOf" srcId="{2A945923-E895-4160-9B1E-9069FF847364}" destId="{4A090DA3-9BB8-4E2C-9F29-326CCC2F4E3B}" srcOrd="4" destOrd="0" presId="urn:microsoft.com/office/officeart/2009/layout/CirclePictureHierarchy"/>
    <dgm:cxn modelId="{DE845342-1C52-4DC1-8DFA-6AE849E953E5}" type="presParOf" srcId="{2A945923-E895-4160-9B1E-9069FF847364}" destId="{F8AE431B-FB1A-4C64-85AA-011782BDE18B}" srcOrd="5" destOrd="0" presId="urn:microsoft.com/office/officeart/2009/layout/CirclePictureHierarchy"/>
    <dgm:cxn modelId="{649A0AB1-2E95-4A38-B724-9B663C033A34}" type="presParOf" srcId="{F8AE431B-FB1A-4C64-85AA-011782BDE18B}" destId="{A0512A02-C28C-494E-811A-854F76966BD9}" srcOrd="0" destOrd="0" presId="urn:microsoft.com/office/officeart/2009/layout/CirclePictureHierarchy"/>
    <dgm:cxn modelId="{D767AF70-8498-4710-9434-F78940D44ED7}" type="presParOf" srcId="{A0512A02-C28C-494E-811A-854F76966BD9}" destId="{8CD9A426-BFBA-4AF5-9E62-E340943413B1}" srcOrd="0" destOrd="0" presId="urn:microsoft.com/office/officeart/2009/layout/CirclePictureHierarchy"/>
    <dgm:cxn modelId="{4FB4B346-E850-40DC-B5F9-DEE92A2135FD}" type="presParOf" srcId="{A0512A02-C28C-494E-811A-854F76966BD9}" destId="{1A1A53DC-ABDE-4E4E-A4DA-176C645196F7}" srcOrd="1" destOrd="0" presId="urn:microsoft.com/office/officeart/2009/layout/CirclePictureHierarchy"/>
    <dgm:cxn modelId="{8628C1D4-EBA4-4897-ABE9-52C355D3ABB3}" type="presParOf" srcId="{F8AE431B-FB1A-4C64-85AA-011782BDE18B}" destId="{AE220E26-2063-4886-BFEF-59F421675A94}" srcOrd="1" destOrd="0" presId="urn:microsoft.com/office/officeart/2009/layout/CirclePictureHierarchy"/>
    <dgm:cxn modelId="{DAE78C72-A7F5-44E8-A9D6-3CA1E6E9CE18}" type="presParOf" srcId="{2A945923-E895-4160-9B1E-9069FF847364}" destId="{ECB3CD32-BDB7-47E7-A2F0-51E05ECA7FDA}" srcOrd="6" destOrd="0" presId="urn:microsoft.com/office/officeart/2009/layout/CirclePictureHierarchy"/>
    <dgm:cxn modelId="{F27C3E35-861E-40A3-B827-8BF678D738F2}" type="presParOf" srcId="{2A945923-E895-4160-9B1E-9069FF847364}" destId="{6A362AB7-2D69-47AD-9FBC-849C082884F4}" srcOrd="7" destOrd="0" presId="urn:microsoft.com/office/officeart/2009/layout/CirclePictureHierarchy"/>
    <dgm:cxn modelId="{1D31068A-4759-4E7D-908B-4169624CC084}" type="presParOf" srcId="{6A362AB7-2D69-47AD-9FBC-849C082884F4}" destId="{6316C54C-365A-4F7D-8733-443C98D4BD7A}" srcOrd="0" destOrd="0" presId="urn:microsoft.com/office/officeart/2009/layout/CirclePictureHierarchy"/>
    <dgm:cxn modelId="{D02EA43C-6AA2-4BEA-A849-2C46B68187A3}" type="presParOf" srcId="{6316C54C-365A-4F7D-8733-443C98D4BD7A}" destId="{9FAB591C-B701-4447-9BDC-0E9E71B03622}" srcOrd="0" destOrd="0" presId="urn:microsoft.com/office/officeart/2009/layout/CirclePictureHierarchy"/>
    <dgm:cxn modelId="{7EB4FC23-66B5-4E2C-97D1-E60CC02E6046}" type="presParOf" srcId="{6316C54C-365A-4F7D-8733-443C98D4BD7A}" destId="{E2498DA5-2309-4181-983A-0648963281C9}" srcOrd="1" destOrd="0" presId="urn:microsoft.com/office/officeart/2009/layout/CirclePictureHierarchy"/>
    <dgm:cxn modelId="{74E3CABA-6C4C-4217-84F4-89401E875CB1}" type="presParOf" srcId="{6A362AB7-2D69-47AD-9FBC-849C082884F4}" destId="{CCF1ABDA-3CEE-4C8B-871A-5385E653313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6C218-3F18-4E60-B3AB-AC26E98F7F0C}">
      <dsp:nvSpPr>
        <dsp:cNvPr id="0" name=""/>
        <dsp:cNvSpPr/>
      </dsp:nvSpPr>
      <dsp:spPr>
        <a:xfrm>
          <a:off x="1823970" y="0"/>
          <a:ext cx="1215980" cy="1016000"/>
        </a:xfrm>
        <a:prstGeom prst="trapezoid">
          <a:avLst>
            <a:gd name="adj" fmla="val 5984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Wisdom</a:t>
          </a:r>
        </a:p>
      </dsp:txBody>
      <dsp:txXfrm>
        <a:off x="1823970" y="0"/>
        <a:ext cx="1215980" cy="1016000"/>
      </dsp:txXfrm>
    </dsp:sp>
    <dsp:sp modelId="{B88A80F6-F0CD-45C1-88B2-D27294EFDE03}">
      <dsp:nvSpPr>
        <dsp:cNvPr id="0" name=""/>
        <dsp:cNvSpPr/>
      </dsp:nvSpPr>
      <dsp:spPr>
        <a:xfrm>
          <a:off x="1215980" y="1015999"/>
          <a:ext cx="2431960" cy="1016000"/>
        </a:xfrm>
        <a:prstGeom prst="trapezoid">
          <a:avLst>
            <a:gd name="adj" fmla="val 5984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Knowledge</a:t>
          </a:r>
        </a:p>
      </dsp:txBody>
      <dsp:txXfrm>
        <a:off x="1641573" y="1015999"/>
        <a:ext cx="1580774" cy="1016000"/>
      </dsp:txXfrm>
    </dsp:sp>
    <dsp:sp modelId="{83252914-46C1-4BB5-A8A3-D93C7E85D2DB}">
      <dsp:nvSpPr>
        <dsp:cNvPr id="0" name=""/>
        <dsp:cNvSpPr/>
      </dsp:nvSpPr>
      <dsp:spPr>
        <a:xfrm>
          <a:off x="607990" y="2031999"/>
          <a:ext cx="3647940" cy="1016000"/>
        </a:xfrm>
        <a:prstGeom prst="trapezoid">
          <a:avLst>
            <a:gd name="adj" fmla="val 5984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Information</a:t>
          </a:r>
        </a:p>
      </dsp:txBody>
      <dsp:txXfrm>
        <a:off x="1246379" y="2031999"/>
        <a:ext cx="2371161" cy="1016000"/>
      </dsp:txXfrm>
    </dsp:sp>
    <dsp:sp modelId="{7A01EAA6-52D1-4EFF-9B17-BAFD6469C899}">
      <dsp:nvSpPr>
        <dsp:cNvPr id="0" name=""/>
        <dsp:cNvSpPr/>
      </dsp:nvSpPr>
      <dsp:spPr>
        <a:xfrm>
          <a:off x="0" y="3047999"/>
          <a:ext cx="4863921" cy="1016000"/>
        </a:xfrm>
        <a:prstGeom prst="trapezoid">
          <a:avLst>
            <a:gd name="adj" fmla="val 5984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</a:t>
          </a:r>
        </a:p>
      </dsp:txBody>
      <dsp:txXfrm>
        <a:off x="851186" y="3047999"/>
        <a:ext cx="3161548" cy="101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794A9-BCCC-42A9-BEBE-F8B797E0BAAE}">
      <dsp:nvSpPr>
        <dsp:cNvPr id="0" name=""/>
        <dsp:cNvSpPr/>
      </dsp:nvSpPr>
      <dsp:spPr>
        <a:xfrm>
          <a:off x="3720644" y="782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Link to Data Source</a:t>
          </a:r>
        </a:p>
      </dsp:txBody>
      <dsp:txXfrm>
        <a:off x="3902580" y="182718"/>
        <a:ext cx="878463" cy="878463"/>
      </dsp:txXfrm>
    </dsp:sp>
    <dsp:sp modelId="{DA826B3F-8D16-4B35-89A7-79FF58A69AE8}">
      <dsp:nvSpPr>
        <dsp:cNvPr id="0" name=""/>
        <dsp:cNvSpPr/>
      </dsp:nvSpPr>
      <dsp:spPr>
        <a:xfrm rot="1350000">
          <a:off x="5029692" y="765580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33460" y="830495"/>
        <a:ext cx="231002" cy="251572"/>
      </dsp:txXfrm>
    </dsp:sp>
    <dsp:sp modelId="{2974AA61-A45D-4822-A701-D1AAA5CA0123}">
      <dsp:nvSpPr>
        <dsp:cNvPr id="0" name=""/>
        <dsp:cNvSpPr/>
      </dsp:nvSpPr>
      <dsp:spPr>
        <a:xfrm>
          <a:off x="5443665" y="714480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Transform Data</a:t>
          </a:r>
        </a:p>
      </dsp:txBody>
      <dsp:txXfrm>
        <a:off x="5625601" y="896416"/>
        <a:ext cx="878463" cy="878463"/>
      </dsp:txXfrm>
    </dsp:sp>
    <dsp:sp modelId="{21E741E1-3AE9-4855-9C1E-EB95BDDC3689}">
      <dsp:nvSpPr>
        <dsp:cNvPr id="0" name=""/>
        <dsp:cNvSpPr/>
      </dsp:nvSpPr>
      <dsp:spPr>
        <a:xfrm rot="4050000">
          <a:off x="6253106" y="1978885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1050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283663" y="2017011"/>
        <a:ext cx="231002" cy="251572"/>
      </dsp:txXfrm>
    </dsp:sp>
    <dsp:sp modelId="{C3596779-76B1-414D-B3E1-39C8C82C6DD5}">
      <dsp:nvSpPr>
        <dsp:cNvPr id="0" name=""/>
        <dsp:cNvSpPr/>
      </dsp:nvSpPr>
      <dsp:spPr>
        <a:xfrm>
          <a:off x="6157364" y="2437501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Load Data</a:t>
          </a:r>
        </a:p>
      </dsp:txBody>
      <dsp:txXfrm>
        <a:off x="6339300" y="2619437"/>
        <a:ext cx="878463" cy="878463"/>
      </dsp:txXfrm>
    </dsp:sp>
    <dsp:sp modelId="{B939ECFD-0163-4052-BDE1-3572ED6EA9BD}">
      <dsp:nvSpPr>
        <dsp:cNvPr id="0" name=""/>
        <dsp:cNvSpPr/>
      </dsp:nvSpPr>
      <dsp:spPr>
        <a:xfrm rot="6750000">
          <a:off x="6260254" y="3701906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2101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6328698" y="3740032"/>
        <a:ext cx="231002" cy="251572"/>
      </dsp:txXfrm>
    </dsp:sp>
    <dsp:sp modelId="{718E7188-DB5D-4BAF-BD8A-39B389BEE4B9}">
      <dsp:nvSpPr>
        <dsp:cNvPr id="0" name=""/>
        <dsp:cNvSpPr/>
      </dsp:nvSpPr>
      <dsp:spPr>
        <a:xfrm>
          <a:off x="5443665" y="4160522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Establish Relationship</a:t>
          </a:r>
        </a:p>
      </dsp:txBody>
      <dsp:txXfrm>
        <a:off x="5625601" y="4342458"/>
        <a:ext cx="878463" cy="878463"/>
      </dsp:txXfrm>
    </dsp:sp>
    <dsp:sp modelId="{1B3498F6-861F-4C7A-9D08-1B1B9AF2FB24}">
      <dsp:nvSpPr>
        <dsp:cNvPr id="0" name=""/>
        <dsp:cNvSpPr/>
      </dsp:nvSpPr>
      <dsp:spPr>
        <a:xfrm rot="9450000">
          <a:off x="5046949" y="4925320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315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5142182" y="4990235"/>
        <a:ext cx="231002" cy="251572"/>
      </dsp:txXfrm>
    </dsp:sp>
    <dsp:sp modelId="{83249E12-A409-4D21-8429-398BAD63E00E}">
      <dsp:nvSpPr>
        <dsp:cNvPr id="0" name=""/>
        <dsp:cNvSpPr/>
      </dsp:nvSpPr>
      <dsp:spPr>
        <a:xfrm>
          <a:off x="3720644" y="4874220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Prepare Report</a:t>
          </a:r>
        </a:p>
      </dsp:txBody>
      <dsp:txXfrm>
        <a:off x="3902580" y="5056156"/>
        <a:ext cx="878463" cy="878463"/>
      </dsp:txXfrm>
    </dsp:sp>
    <dsp:sp modelId="{027B81C7-E6A4-47A9-B3AA-A648523E0BAF}">
      <dsp:nvSpPr>
        <dsp:cNvPr id="0" name=""/>
        <dsp:cNvSpPr/>
      </dsp:nvSpPr>
      <dsp:spPr>
        <a:xfrm rot="12150000">
          <a:off x="3323929" y="4932468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420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419162" y="5035269"/>
        <a:ext cx="231002" cy="251572"/>
      </dsp:txXfrm>
    </dsp:sp>
    <dsp:sp modelId="{74690D98-33A6-4475-8ADF-40E4B44547C2}">
      <dsp:nvSpPr>
        <dsp:cNvPr id="0" name=""/>
        <dsp:cNvSpPr/>
      </dsp:nvSpPr>
      <dsp:spPr>
        <a:xfrm>
          <a:off x="1997624" y="4160522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Publish to Cloud</a:t>
          </a:r>
        </a:p>
      </dsp:txBody>
      <dsp:txXfrm>
        <a:off x="2179560" y="4342458"/>
        <a:ext cx="878463" cy="878463"/>
      </dsp:txXfrm>
    </dsp:sp>
    <dsp:sp modelId="{C3A12F0B-E56C-4C00-8845-35D66D15F0EF}">
      <dsp:nvSpPr>
        <dsp:cNvPr id="0" name=""/>
        <dsp:cNvSpPr/>
      </dsp:nvSpPr>
      <dsp:spPr>
        <a:xfrm rot="14850000">
          <a:off x="2100514" y="3719164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525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168958" y="3848754"/>
        <a:ext cx="231002" cy="251572"/>
      </dsp:txXfrm>
    </dsp:sp>
    <dsp:sp modelId="{C18AF698-E4C7-4CAB-AA55-233A88D0E471}">
      <dsp:nvSpPr>
        <dsp:cNvPr id="0" name=""/>
        <dsp:cNvSpPr/>
      </dsp:nvSpPr>
      <dsp:spPr>
        <a:xfrm>
          <a:off x="1283925" y="2437501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Prepare Dashboard</a:t>
          </a:r>
        </a:p>
      </dsp:txBody>
      <dsp:txXfrm>
        <a:off x="1465861" y="2619437"/>
        <a:ext cx="878463" cy="878463"/>
      </dsp:txXfrm>
    </dsp:sp>
    <dsp:sp modelId="{FEE87282-1A4C-422B-A993-C66F177D0A2E}">
      <dsp:nvSpPr>
        <dsp:cNvPr id="0" name=""/>
        <dsp:cNvSpPr/>
      </dsp:nvSpPr>
      <dsp:spPr>
        <a:xfrm rot="17550000">
          <a:off x="2093366" y="1996143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6303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123923" y="2125733"/>
        <a:ext cx="231002" cy="251572"/>
      </dsp:txXfrm>
    </dsp:sp>
    <dsp:sp modelId="{E36C7035-3E89-4E9B-9790-486A0E9DFCA0}">
      <dsp:nvSpPr>
        <dsp:cNvPr id="0" name=""/>
        <dsp:cNvSpPr/>
      </dsp:nvSpPr>
      <dsp:spPr>
        <a:xfrm>
          <a:off x="1997624" y="714480"/>
          <a:ext cx="1242335" cy="1242335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Share</a:t>
          </a:r>
        </a:p>
      </dsp:txBody>
      <dsp:txXfrm>
        <a:off x="2179560" y="896416"/>
        <a:ext cx="878463" cy="878463"/>
      </dsp:txXfrm>
    </dsp:sp>
    <dsp:sp modelId="{04CBE054-3EC3-4D1A-BC57-18976576F742}">
      <dsp:nvSpPr>
        <dsp:cNvPr id="0" name=""/>
        <dsp:cNvSpPr/>
      </dsp:nvSpPr>
      <dsp:spPr>
        <a:xfrm rot="20250000">
          <a:off x="3306671" y="772729"/>
          <a:ext cx="330003" cy="4192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735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310439" y="875530"/>
        <a:ext cx="231002" cy="251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3CD32-BDB7-47E7-A2F0-51E05ECA7FDA}">
      <dsp:nvSpPr>
        <dsp:cNvPr id="0" name=""/>
        <dsp:cNvSpPr/>
      </dsp:nvSpPr>
      <dsp:spPr>
        <a:xfrm>
          <a:off x="3512289" y="1440347"/>
          <a:ext cx="3130449" cy="239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74"/>
              </a:lnTo>
              <a:lnTo>
                <a:pt x="3130449" y="120474"/>
              </a:lnTo>
              <a:lnTo>
                <a:pt x="3130449" y="239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90DA3-9BB8-4E2C-9F29-326CCC2F4E3B}">
      <dsp:nvSpPr>
        <dsp:cNvPr id="0" name=""/>
        <dsp:cNvSpPr/>
      </dsp:nvSpPr>
      <dsp:spPr>
        <a:xfrm>
          <a:off x="3512289" y="1440347"/>
          <a:ext cx="1043483" cy="239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74"/>
              </a:lnTo>
              <a:lnTo>
                <a:pt x="1043483" y="120474"/>
              </a:lnTo>
              <a:lnTo>
                <a:pt x="1043483" y="239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08E48-3141-47C0-BA49-B0686427F218}">
      <dsp:nvSpPr>
        <dsp:cNvPr id="0" name=""/>
        <dsp:cNvSpPr/>
      </dsp:nvSpPr>
      <dsp:spPr>
        <a:xfrm>
          <a:off x="2468806" y="1440347"/>
          <a:ext cx="1043483" cy="239052"/>
        </a:xfrm>
        <a:custGeom>
          <a:avLst/>
          <a:gdLst/>
          <a:ahLst/>
          <a:cxnLst/>
          <a:rect l="0" t="0" r="0" b="0"/>
          <a:pathLst>
            <a:path>
              <a:moveTo>
                <a:pt x="1043483" y="0"/>
              </a:moveTo>
              <a:lnTo>
                <a:pt x="1043483" y="120474"/>
              </a:lnTo>
              <a:lnTo>
                <a:pt x="0" y="120474"/>
              </a:lnTo>
              <a:lnTo>
                <a:pt x="0" y="239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6B1FA-0811-434E-847E-4E796851D4B9}">
      <dsp:nvSpPr>
        <dsp:cNvPr id="0" name=""/>
        <dsp:cNvSpPr/>
      </dsp:nvSpPr>
      <dsp:spPr>
        <a:xfrm>
          <a:off x="381839" y="1440347"/>
          <a:ext cx="3130449" cy="239052"/>
        </a:xfrm>
        <a:custGeom>
          <a:avLst/>
          <a:gdLst/>
          <a:ahLst/>
          <a:cxnLst/>
          <a:rect l="0" t="0" r="0" b="0"/>
          <a:pathLst>
            <a:path>
              <a:moveTo>
                <a:pt x="3130449" y="0"/>
              </a:moveTo>
              <a:lnTo>
                <a:pt x="3130449" y="120474"/>
              </a:lnTo>
              <a:lnTo>
                <a:pt x="0" y="120474"/>
              </a:lnTo>
              <a:lnTo>
                <a:pt x="0" y="2390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A4B92-453F-4CD7-8B45-FFD32152482A}">
      <dsp:nvSpPr>
        <dsp:cNvPr id="0" name=""/>
        <dsp:cNvSpPr/>
      </dsp:nvSpPr>
      <dsp:spPr>
        <a:xfrm>
          <a:off x="3132841" y="681450"/>
          <a:ext cx="758896" cy="758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11B1-CBBA-4541-8624-AFAF8489A092}">
      <dsp:nvSpPr>
        <dsp:cNvPr id="0" name=""/>
        <dsp:cNvSpPr/>
      </dsp:nvSpPr>
      <dsp:spPr>
        <a:xfrm>
          <a:off x="3891738" y="679553"/>
          <a:ext cx="1138345" cy="75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RPC</a:t>
          </a:r>
        </a:p>
      </dsp:txBody>
      <dsp:txXfrm>
        <a:off x="3891738" y="679553"/>
        <a:ext cx="1138345" cy="758896"/>
      </dsp:txXfrm>
    </dsp:sp>
    <dsp:sp modelId="{C13D677B-B1E6-4BD7-81B2-380AA1283888}">
      <dsp:nvSpPr>
        <dsp:cNvPr id="0" name=""/>
        <dsp:cNvSpPr/>
      </dsp:nvSpPr>
      <dsp:spPr>
        <a:xfrm>
          <a:off x="2391" y="1679399"/>
          <a:ext cx="758896" cy="758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BA181-A55B-44C6-AA44-4FE9AD87C21C}">
      <dsp:nvSpPr>
        <dsp:cNvPr id="0" name=""/>
        <dsp:cNvSpPr/>
      </dsp:nvSpPr>
      <dsp:spPr>
        <a:xfrm>
          <a:off x="761288" y="1677502"/>
          <a:ext cx="1138345" cy="75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CORBA (C++)</a:t>
          </a:r>
        </a:p>
      </dsp:txBody>
      <dsp:txXfrm>
        <a:off x="761288" y="1677502"/>
        <a:ext cx="1138345" cy="758896"/>
      </dsp:txXfrm>
    </dsp:sp>
    <dsp:sp modelId="{4B88A8DC-81A8-4640-BA08-09F0154315CA}">
      <dsp:nvSpPr>
        <dsp:cNvPr id="0" name=""/>
        <dsp:cNvSpPr/>
      </dsp:nvSpPr>
      <dsp:spPr>
        <a:xfrm>
          <a:off x="2089358" y="1679399"/>
          <a:ext cx="758896" cy="758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88E22-9E3A-4D8C-AEC8-018FEB3B3806}">
      <dsp:nvSpPr>
        <dsp:cNvPr id="0" name=""/>
        <dsp:cNvSpPr/>
      </dsp:nvSpPr>
      <dsp:spPr>
        <a:xfrm>
          <a:off x="2848254" y="1677502"/>
          <a:ext cx="1138345" cy="75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RMI (Java)</a:t>
          </a:r>
        </a:p>
      </dsp:txBody>
      <dsp:txXfrm>
        <a:off x="2848254" y="1677502"/>
        <a:ext cx="1138345" cy="758896"/>
      </dsp:txXfrm>
    </dsp:sp>
    <dsp:sp modelId="{8CD9A426-BFBA-4AF5-9E62-E340943413B1}">
      <dsp:nvSpPr>
        <dsp:cNvPr id="0" name=""/>
        <dsp:cNvSpPr/>
      </dsp:nvSpPr>
      <dsp:spPr>
        <a:xfrm>
          <a:off x="4176324" y="1679399"/>
          <a:ext cx="758896" cy="758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A53DC-ABDE-4E4E-A4DA-176C645196F7}">
      <dsp:nvSpPr>
        <dsp:cNvPr id="0" name=""/>
        <dsp:cNvSpPr/>
      </dsp:nvSpPr>
      <dsp:spPr>
        <a:xfrm>
          <a:off x="4935221" y="1677502"/>
          <a:ext cx="1138345" cy="75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Remoting (.NET)</a:t>
          </a:r>
        </a:p>
      </dsp:txBody>
      <dsp:txXfrm>
        <a:off x="4935221" y="1677502"/>
        <a:ext cx="1138345" cy="758896"/>
      </dsp:txXfrm>
    </dsp:sp>
    <dsp:sp modelId="{9FAB591C-B701-4447-9BDC-0E9E71B03622}">
      <dsp:nvSpPr>
        <dsp:cNvPr id="0" name=""/>
        <dsp:cNvSpPr/>
      </dsp:nvSpPr>
      <dsp:spPr>
        <a:xfrm>
          <a:off x="6263291" y="1679399"/>
          <a:ext cx="758896" cy="758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98DA5-2309-4181-983A-0648963281C9}">
      <dsp:nvSpPr>
        <dsp:cNvPr id="0" name=""/>
        <dsp:cNvSpPr/>
      </dsp:nvSpPr>
      <dsp:spPr>
        <a:xfrm>
          <a:off x="7022188" y="1677502"/>
          <a:ext cx="1138345" cy="75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Web Service</a:t>
          </a:r>
        </a:p>
      </dsp:txBody>
      <dsp:txXfrm>
        <a:off x="7022188" y="1677502"/>
        <a:ext cx="1138345" cy="758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C33E-5B83-4C68-854B-905C5C872521}" type="datetimeFigureOut">
              <a:rPr lang="en-GB" smtClean="0"/>
              <a:t>08/06/2024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25112" y="73152"/>
            <a:ext cx="2468880" cy="185166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0896" y="2093976"/>
            <a:ext cx="6153912" cy="660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D090F-EA0B-4560-B98B-5D568C2579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74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264046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6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transformations are introduced in more detail in the next topic. Module 4 of Course 20778C, </a:t>
            </a:r>
            <a:r>
              <a:rPr lang="en-GB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Shaping and Combining Data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explains how to implement data transformations using menu options and M in Power Query Editor. Module 5 of Course 20778C, </a:t>
            </a:r>
            <a:r>
              <a:rPr lang="en-GB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Modeling Data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explains how to use DAX.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930165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12540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Chart types are covered in detail in the next lesson, so don’t spend too much time discussing them here.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395611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6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this lesson is an introduction to visualization. Some of the chart types are discussed in more detail later in the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6983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6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topic aims to introduce students to the commonly used types of charts. Module 6 of Course 20778C, </a:t>
            </a:r>
            <a:r>
              <a:rPr lang="en-GB" sz="1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Data Visualizations</a:t>
            </a: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provides more in-depth coverage of chart types.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354954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74616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4148811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309676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059713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411698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endParaRPr lang="en-GB" sz="10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31001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384399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GB" sz="1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what you have learned so far in this module, regarding the limitations of managed BI and the uptake of self-service BI with all its advantages, do you think there is a future for managed BI?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760082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1366507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117226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29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6366229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30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7946264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31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9221117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32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4030686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640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500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38182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685158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75114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the data steward is covered in a later topic.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54240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endParaRPr lang="en-GB" sz="10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707282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117182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112" y="73152"/>
            <a:ext cx="2468880" cy="185166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118288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7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00400" y="1828800"/>
            <a:ext cx="5732417" cy="627864"/>
          </a:xfrm>
          <a:solidFill>
            <a:srgbClr val="3399FF"/>
          </a:solidFill>
          <a:ln algn="ctr"/>
        </p:spPr>
        <p:txBody>
          <a:bodyPr wrap="square" tIns="0" rIns="0" bIns="0">
            <a:spAutoFit/>
          </a:bodyPr>
          <a:lstStyle>
            <a:lvl1pPr algn="l">
              <a:spcBef>
                <a:spcPct val="60000"/>
              </a:spcBef>
              <a:buClr>
                <a:schemeClr val="hlink"/>
              </a:buClr>
              <a:buSzPct val="90000"/>
              <a:buFontTx/>
              <a:buNone/>
              <a:defRPr sz="4800" baseline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Course #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200400" y="2895600"/>
            <a:ext cx="5775960" cy="1103872"/>
          </a:xfrm>
        </p:spPr>
        <p:txBody>
          <a:bodyPr lIns="91440" tIns="45720" rIns="91440" bIns="45720"/>
          <a:lstStyle>
            <a:lvl1pPr marL="0" indent="0" algn="l">
              <a:lnSpc>
                <a:spcPct val="95000"/>
              </a:lnSpc>
              <a:spcBef>
                <a:spcPct val="60000"/>
              </a:spcBef>
              <a:buFontTx/>
              <a:buNone/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Course title</a:t>
            </a:r>
          </a:p>
        </p:txBody>
      </p:sp>
    </p:spTree>
    <p:extLst>
      <p:ext uri="{BB962C8B-B14F-4D97-AF65-F5344CB8AC3E}">
        <p14:creationId xmlns:p14="http://schemas.microsoft.com/office/powerpoint/2010/main" val="199045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5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0"/>
            <a:ext cx="5680075" cy="5378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8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1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950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992188"/>
            <a:ext cx="3798887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075" y="992188"/>
            <a:ext cx="3800475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7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4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40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2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5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12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5001" name="Rectangle 9"/>
          <p:cNvSpPr>
            <a:spLocks noChangeArrowheads="1"/>
          </p:cNvSpPr>
          <p:nvPr/>
        </p:nvSpPr>
        <p:spPr bwMode="auto">
          <a:xfrm>
            <a:off x="4763" y="731838"/>
            <a:ext cx="9136062" cy="6111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-2"/>
            <a:ext cx="7773988" cy="74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021215"/>
            <a:ext cx="8119156" cy="514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82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9pPr>
    </p:titleStyle>
    <p:bodyStyle>
      <a:lvl1pPr marL="174625" indent="-17462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2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458788" indent="-16986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4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854075" indent="-173038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254125" indent="-1651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544638" indent="-16827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0018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6pPr>
      <a:lvl7pPr marL="24590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7pPr>
      <a:lvl8pPr marL="29162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8pPr>
      <a:lvl9pPr marL="33734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kleng1964@gmail.com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8.tmp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b04763b-6662-436e-bff2-e2dc0c09868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200400" y="2022868"/>
            <a:ext cx="5732417" cy="627864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PBI01IW: Power BI (Beginners)</a:t>
            </a:r>
            <a:r>
              <a:rPr lang="en-GB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697650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6EBE-7C66-4521-8C31-0EC0D24E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 using Power BI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2AA101-7D36-4867-A04E-02A169A9BDA4}"/>
              </a:ext>
            </a:extLst>
          </p:cNvPr>
          <p:cNvGraphicFramePr/>
          <p:nvPr/>
        </p:nvGraphicFramePr>
        <p:xfrm>
          <a:off x="460375" y="740662"/>
          <a:ext cx="8683625" cy="611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75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c65190f-0c8d-49bf-8479-4ff8dcef448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intelligence project roles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Developing BI solutions requires upfront planning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Each role in the project performs a vital function: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Program manager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Data architect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Technical architect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BI developer</a:t>
            </a:r>
          </a:p>
        </p:txBody>
      </p:sp>
    </p:spTree>
    <p:extLst>
      <p:ext uri="{BB962C8B-B14F-4D97-AF65-F5344CB8AC3E}">
        <p14:creationId xmlns:p14="http://schemas.microsoft.com/office/powerpoint/2010/main" val="137597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4137a22-17ae-4f14-9770-16a1f984bc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Enterprise BI data models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Create a consistent view of data elements and their relationships in the organization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Set standards and use naming conventions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Comprise a logical and physical model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Semantic model gives meaning to the data</a:t>
            </a:r>
          </a:p>
        </p:txBody>
      </p:sp>
    </p:spTree>
    <p:extLst>
      <p:ext uri="{BB962C8B-B14F-4D97-AF65-F5344CB8AC3E}">
        <p14:creationId xmlns:p14="http://schemas.microsoft.com/office/powerpoint/2010/main" val="4009246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19e9d4-6aca-488a-83ff-34891af5888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data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sources
Queries
Data transformations
Visualization</a:t>
            </a:r>
          </a:p>
        </p:txBody>
      </p:sp>
    </p:spTree>
    <p:extLst>
      <p:ext uri="{BB962C8B-B14F-4D97-AF65-F5344CB8AC3E}">
        <p14:creationId xmlns:p14="http://schemas.microsoft.com/office/powerpoint/2010/main" val="331687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baf14bf-b870-475b-b06d-496e8f8413a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sources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The location, or repository, of the data for your BI solution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Traditionally used ETL process, now held: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On-premises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In the cloud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In files</a:t>
            </a:r>
          </a:p>
          <a:p>
            <a:pPr lvl="0"/>
            <a:endParaRPr lang="en-US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fe04e08-b085-4dc8-9fab-e57b11d28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518130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Commands you run against the data source to specify the data to extract: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Return entire tables or run a query against the source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 stored procedures against SQL Server databases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Only return the data that you need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Expressions used to transform data: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M Query Language: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Use in Power Query Editor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Generate using menu options or edit query directly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DAX: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Use in Power BI Desktop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Derived from MDX and Excel formulas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Straightforward to use but very powerful</a:t>
            </a:r>
          </a:p>
        </p:txBody>
      </p:sp>
    </p:spTree>
    <p:extLst>
      <p:ext uri="{BB962C8B-B14F-4D97-AF65-F5344CB8AC3E}">
        <p14:creationId xmlns:p14="http://schemas.microsoft.com/office/powerpoint/2010/main" val="2240977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2d25c6f-c178-4023-9ed6-50d1b595041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transformations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Data must be transformed from its form in the data source into a compatible format for your reports: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Cleaning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Formatting</a:t>
            </a:r>
          </a:p>
          <a:p>
            <a:pPr lvl="1"/>
            <a:endParaRPr lang="en-US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38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13b535a-5315-498e-8782-bb598abe8f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Visualization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Human eye recognizes patterns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Easier to see anomalies in charts and maps than tables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Visualizations reveal patterns, clusters, and outliers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Help make fast decisions about data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Eliminates the need for the brain to process</a:t>
            </a:r>
            <a:br>
              <a:rPr lang="en-US" b="0" kern="0" dirty="0">
                <a:solidFill>
                  <a:srgbClr val="000000"/>
                </a:solidFill>
              </a:rPr>
            </a:br>
            <a:r>
              <a:rPr lang="en-US" b="0" kern="0" dirty="0">
                <a:solidFill>
                  <a:srgbClr val="000000"/>
                </a:solidFill>
              </a:rPr>
              <a:t>raw numbers</a:t>
            </a:r>
          </a:p>
        </p:txBody>
      </p:sp>
    </p:spTree>
    <p:extLst>
      <p:ext uri="{BB962C8B-B14F-4D97-AF65-F5344CB8AC3E}">
        <p14:creationId xmlns:p14="http://schemas.microsoft.com/office/powerpoint/2010/main" val="1805257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9803ad3-332e-4364-9307-825bc724ef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data visualization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Charts
Cards
Maps
Tables
Tree maps
Formatting charts</a:t>
            </a:r>
          </a:p>
        </p:txBody>
      </p:sp>
    </p:spTree>
    <p:extLst>
      <p:ext uri="{BB962C8B-B14F-4D97-AF65-F5344CB8AC3E}">
        <p14:creationId xmlns:p14="http://schemas.microsoft.com/office/powerpoint/2010/main" val="127762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84553d2-d301-40a7-80fa-d153bc78760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Power BI Desktop includes a wide range of all the common chart types used in data analysis: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Bar and column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Line and area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Line and column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Funnel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Scatter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Bubble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Pie charts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Donut charts</a:t>
            </a:r>
          </a:p>
        </p:txBody>
      </p:sp>
    </p:spTree>
    <p:extLst>
      <p:ext uri="{BB962C8B-B14F-4D97-AF65-F5344CB8AC3E}">
        <p14:creationId xmlns:p14="http://schemas.microsoft.com/office/powerpoint/2010/main" val="271087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F561-215F-4958-8605-5E1FE0E6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E292-7534-4AEA-B598-99262EB3B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>
                <a:hlinkClick r:id="rId2"/>
              </a:rPr>
              <a:t>ckleng1964@gmail.com</a:t>
            </a:r>
            <a:endParaRPr lang="en-US" dirty="0"/>
          </a:p>
          <a:p>
            <a:r>
              <a:rPr lang="en-US" dirty="0"/>
              <a:t>0192133329</a:t>
            </a:r>
          </a:p>
        </p:txBody>
      </p:sp>
    </p:spTree>
    <p:extLst>
      <p:ext uri="{BB962C8B-B14F-4D97-AF65-F5344CB8AC3E}">
        <p14:creationId xmlns:p14="http://schemas.microsoft.com/office/powerpoint/2010/main" val="1663873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6bc6441-74ea-456f-a24b-e5537bdd02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35187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Present most important data first: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If users normally read left to right and top to bottom, show most important data in top left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Use card, multirow card, and KPI visuals to present important figures clearly and efficiently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Card chart: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Displays a single numeric value, such as Total Sales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Optionally displays data label and title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Multirow card chart: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Shows multiple numeric values, useful for small datasets, such as Main Category and Total Sales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Optionally include the data labels and a chart title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KPI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Visualize a business objective and show progress towards the goal </a:t>
            </a:r>
          </a:p>
        </p:txBody>
      </p:sp>
    </p:spTree>
    <p:extLst>
      <p:ext uri="{BB962C8B-B14F-4D97-AF65-F5344CB8AC3E}">
        <p14:creationId xmlns:p14="http://schemas.microsoft.com/office/powerpoint/2010/main" val="2974240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01170552-122c-40f9-b191-6f18768e28c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Maps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4"/>
            <a:ext cx="8119156" cy="5463991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4625" lvl="1" indent="-174625">
              <a:buSzPct val="90000"/>
            </a:pPr>
            <a:r>
              <a:rPr lang="en-US" sz="2800" b="0" kern="0" dirty="0">
                <a:solidFill>
                  <a:srgbClr val="000000"/>
                </a:solidFill>
              </a:rPr>
              <a:t>Power BI integrates with Bing to identify location 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Map chart: 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Represents data as proportionally sized, color-coded bubbles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Good for data based on cities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Filled map chart: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Uses shading across a region; darker shades for higher numbers, or rather, high density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Useful for demographic data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ArcGIS map chart: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Uses points, areas, clusters, heat maps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Can analyze your data against demographic layers</a:t>
            </a:r>
          </a:p>
        </p:txBody>
      </p:sp>
    </p:spTree>
    <p:extLst>
      <p:ext uri="{BB962C8B-B14F-4D97-AF65-F5344CB8AC3E}">
        <p14:creationId xmlns:p14="http://schemas.microsoft.com/office/powerpoint/2010/main" val="3839706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9cd79c5-bdb4-4d2b-87fd-df7494aa4c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Display data in columns and rows: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Useful for displaying numeric data, such as financial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Each numeric column is aggregated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Table: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Best for small datasets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Includes very little visual formatting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Data must be read to be understood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Consumes a lot of space on the report canvas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Matrix: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Can add rows, columns, and values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Can enable drilldown</a:t>
            </a:r>
          </a:p>
        </p:txBody>
      </p:sp>
    </p:spTree>
    <p:extLst>
      <p:ext uri="{BB962C8B-B14F-4D97-AF65-F5344CB8AC3E}">
        <p14:creationId xmlns:p14="http://schemas.microsoft.com/office/powerpoint/2010/main" val="3344430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1c85a33-11b2-4262-b5a1-62bc2475e74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Tree maps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The tree map functionality represents a tree, even though it doesn’t look like one: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Data represented as a rectangle or branch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Branch can be further divided into nested rectangles, or leaves of the branch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Represents data hierarchically 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Efficient use of space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Flattens data to show two layers—for example, sales by country, with each county broken into territories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No need to drill down to see this data </a:t>
            </a:r>
          </a:p>
        </p:txBody>
      </p:sp>
    </p:spTree>
    <p:extLst>
      <p:ext uri="{BB962C8B-B14F-4D97-AF65-F5344CB8AC3E}">
        <p14:creationId xmlns:p14="http://schemas.microsoft.com/office/powerpoint/2010/main" val="3792462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da794d3-c80a-4388-9fca-ea176108af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Formatting charts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399462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All charts can be customized with colors and borders: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Show or hide a chart title, change font color and size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Set X and Y position, width and height of each chart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Show or hide axis, data labels, or legends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Set colors of data points—for example all columns—or by each value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Add shapes, text boxes, and images: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Use shapes to group related visuals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Use text boxes to add headers or create hyperlinks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Add corporate logos, pictures, or photos to enhance report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Right-click bar or line: drill down to underlying records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Customize tooltips by adding extra fields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Quick measures quickly change the aggregation on a field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Add trend, constant, and dynamic reference lines to charts</a:t>
            </a:r>
          </a:p>
        </p:txBody>
      </p:sp>
    </p:spTree>
    <p:extLst>
      <p:ext uri="{BB962C8B-B14F-4D97-AF65-F5344CB8AC3E}">
        <p14:creationId xmlns:p14="http://schemas.microsoft.com/office/powerpoint/2010/main" val="1343762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c03e6dd-734c-4658-9d84-a28946ec26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self-service BI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explosion
Limitations of managed enterprise BI
Self-service BI trend</a:t>
            </a:r>
          </a:p>
        </p:txBody>
      </p:sp>
    </p:spTree>
    <p:extLst>
      <p:ext uri="{BB962C8B-B14F-4D97-AF65-F5344CB8AC3E}">
        <p14:creationId xmlns:p14="http://schemas.microsoft.com/office/powerpoint/2010/main" val="756473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cccbad1-f141-4e7a-8fea-3463573878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Self-service BI trend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4"/>
            <a:ext cx="8119156" cy="5282603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Big data: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Less about being big, more about an organization’s ability to extract useful insights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Users need to combine data from various sources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Data analysis needs to be done quicker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Self-service BI: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Business users can access corporate data and perform analysis without possessing technical skills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Popularity driven by: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Excel power tools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Increase in affordable solutions from software vendors, such as Tableau and Qlik</a:t>
            </a:r>
          </a:p>
        </p:txBody>
      </p:sp>
    </p:spTree>
    <p:extLst>
      <p:ext uri="{BB962C8B-B14F-4D97-AF65-F5344CB8AC3E}">
        <p14:creationId xmlns:p14="http://schemas.microsoft.com/office/powerpoint/2010/main" val="869150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fee374f-4705-49f4-8962-1f0b3dff42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tools for self-service BI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SQL Server Reporting Services
Excel
SharePoint Online
Power BI Desktop
Power BI Report Server</a:t>
            </a:r>
          </a:p>
        </p:txBody>
      </p:sp>
    </p:spTree>
    <p:extLst>
      <p:ext uri="{BB962C8B-B14F-4D97-AF65-F5344CB8AC3E}">
        <p14:creationId xmlns:p14="http://schemas.microsoft.com/office/powerpoint/2010/main" val="4007483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fb9fcd1-1cb4-47e3-a2f1-e00908c7e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Server Reporting Services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Part of the SQL Server family: 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Reporting element of the Microsoft BI stack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Installed on stand-alone, dedicated server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Secured using Windows Authentication/AD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Reports created by: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SSRS developers using Report Designer in Visual Studio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Business users using Report Builder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Data cached on server to speed report generation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Users subscribe to report schedules</a:t>
            </a:r>
          </a:p>
          <a:p>
            <a:pPr lvl="1"/>
            <a:endParaRPr lang="en-US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0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bf533d6-879a-4338-9cf9-d770d45beff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Excel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7" y="1021214"/>
            <a:ext cx="8366557" cy="5379585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The addition of the three power tools to Excel was the key driver in growing the self-service BI trend:</a:t>
            </a:r>
          </a:p>
          <a:p>
            <a:pPr lvl="1"/>
            <a:r>
              <a:rPr lang="en-US" kern="0" dirty="0">
                <a:solidFill>
                  <a:srgbClr val="000000"/>
                </a:solidFill>
              </a:rPr>
              <a:t>Power Pivot</a:t>
            </a:r>
            <a:r>
              <a:rPr lang="en-US" b="0" kern="0" dirty="0">
                <a:solidFill>
                  <a:srgbClr val="000000"/>
                </a:solidFill>
              </a:rPr>
              <a:t>: work with millions of rows, model data with DAX, create relationships, measures and KPIs</a:t>
            </a:r>
          </a:p>
          <a:p>
            <a:pPr lvl="1"/>
            <a:r>
              <a:rPr lang="en-US" kern="0" dirty="0">
                <a:solidFill>
                  <a:srgbClr val="000000"/>
                </a:solidFill>
              </a:rPr>
              <a:t>Power Query</a:t>
            </a:r>
            <a:r>
              <a:rPr lang="en-US" b="0" kern="0" dirty="0">
                <a:solidFill>
                  <a:srgbClr val="000000"/>
                </a:solidFill>
              </a:rPr>
              <a:t>: renamed Get &amp; Transform in Excel 2016. Import data from external data sources, including local files, on-premises and cloud databases, SaaS providers, and Hadoop. Transform, format, and combine data. Share queries using Power BI Data Catalog </a:t>
            </a:r>
          </a:p>
          <a:p>
            <a:pPr lvl="1"/>
            <a:r>
              <a:rPr lang="en-US" kern="0" dirty="0">
                <a:solidFill>
                  <a:srgbClr val="000000"/>
                </a:solidFill>
              </a:rPr>
              <a:t>Power View</a:t>
            </a:r>
            <a:r>
              <a:rPr lang="en-US" b="0" kern="0" dirty="0">
                <a:solidFill>
                  <a:srgbClr val="000000"/>
                </a:solidFill>
              </a:rPr>
              <a:t>: create interactive visualizations, drill down into data, create new relationships, and KPIs</a:t>
            </a:r>
          </a:p>
        </p:txBody>
      </p:sp>
    </p:spTree>
    <p:extLst>
      <p:ext uri="{BB962C8B-B14F-4D97-AF65-F5344CB8AC3E}">
        <p14:creationId xmlns:p14="http://schemas.microsoft.com/office/powerpoint/2010/main" val="419535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EE92-5B18-F425-3DB9-B67A4721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27D38-DC21-A353-81B3-B977F6FAB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88" y="1021215"/>
            <a:ext cx="8285162" cy="5147356"/>
          </a:xfrm>
        </p:spPr>
        <p:txBody>
          <a:bodyPr/>
          <a:lstStyle/>
          <a:p>
            <a:r>
              <a:rPr lang="en-US" dirty="0"/>
              <a:t>https://BICourses.AzureWebsites.net/</a:t>
            </a:r>
          </a:p>
        </p:txBody>
      </p:sp>
    </p:spTree>
    <p:extLst>
      <p:ext uri="{BB962C8B-B14F-4D97-AF65-F5344CB8AC3E}">
        <p14:creationId xmlns:p14="http://schemas.microsoft.com/office/powerpoint/2010/main" val="2317254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fe0104b-c207-4462-94c8-1dcad05be5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SharePoint Online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Share Power BI reports in SharePoint Online: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Publish Power BI report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Get URL for published report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Add Power BI web part to SharePoint page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Set report link property to report URL</a:t>
            </a:r>
          </a:p>
          <a:p>
            <a:pPr lvl="1"/>
            <a:endParaRPr lang="en-US" b="0" kern="0" dirty="0">
              <a:solidFill>
                <a:srgbClr val="000000"/>
              </a:solidFill>
            </a:endParaRP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Power BI security settings maintained in SharePoint Online</a:t>
            </a:r>
          </a:p>
        </p:txBody>
      </p:sp>
    </p:spTree>
    <p:extLst>
      <p:ext uri="{BB962C8B-B14F-4D97-AF65-F5344CB8AC3E}">
        <p14:creationId xmlns:p14="http://schemas.microsoft.com/office/powerpoint/2010/main" val="916563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61e2d16-c67a-4fc5-b9b3-d437036317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BI Desktop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Share many Excel power tool features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Data sources: include files, on-premises databases, cloud data sources, and SaaS providers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Transformation: apply same transformations and formatting in Power Query Editor as with Excel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Reports: create stunning reports for publication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Dashboards: create dashboards using tiles from different reports and share them with colleagues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Power BI Mobile: app for iOS and Android</a:t>
            </a:r>
          </a:p>
        </p:txBody>
      </p:sp>
    </p:spTree>
    <p:extLst>
      <p:ext uri="{BB962C8B-B14F-4D97-AF65-F5344CB8AC3E}">
        <p14:creationId xmlns:p14="http://schemas.microsoft.com/office/powerpoint/2010/main" val="2088977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f85656e-80a4-4c4d-9d9b-144872e84f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BI Report Server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On-premises report server for in-house reporting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Uses SSRS reporting tools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Functionality of SSRS, and more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Hosts: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Power BI reports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Paginated reports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Mobile reports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Requires an instance of SQL Server during configuration stage </a:t>
            </a:r>
          </a:p>
        </p:txBody>
      </p:sp>
    </p:spTree>
    <p:extLst>
      <p:ext uri="{BB962C8B-B14F-4D97-AF65-F5344CB8AC3E}">
        <p14:creationId xmlns:p14="http://schemas.microsoft.com/office/powerpoint/2010/main" val="4027389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9895-611C-438A-A020-FEEDA9D8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Between Types of Virtual Columns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9C547CB-5E36-4998-B48D-46BFA226B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049281"/>
              </p:ext>
            </p:extLst>
          </p:nvPr>
        </p:nvGraphicFramePr>
        <p:xfrm>
          <a:off x="300251" y="1020763"/>
          <a:ext cx="8625385" cy="3876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9884">
                  <a:extLst>
                    <a:ext uri="{9D8B030D-6E8A-4147-A177-3AD203B41FA5}">
                      <a16:colId xmlns:a16="http://schemas.microsoft.com/office/drawing/2014/main" val="2947247923"/>
                    </a:ext>
                  </a:extLst>
                </a:gridCol>
                <a:gridCol w="4465501">
                  <a:extLst>
                    <a:ext uri="{9D8B030D-6E8A-4147-A177-3AD203B41FA5}">
                      <a16:colId xmlns:a16="http://schemas.microsoft.com/office/drawing/2014/main" val="2017690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096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M-Script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DAX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6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Evaluated during Transformation rendering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Evaluated during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97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Stored after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 only formula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99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more memory/storage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less memory/storage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11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Faster display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Slower display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96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Cannot use DAX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use DAX functions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5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Measures are no meaning 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 use 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13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After generated, it is like other loaded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value rendered is context how its is applied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6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936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2FA8-06C3-41C3-A075-5AC8E418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3-Teir Architecture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1E09651-8DD4-4A5F-971A-A76027C5FFDA}"/>
              </a:ext>
            </a:extLst>
          </p:cNvPr>
          <p:cNvGrpSpPr/>
          <p:nvPr/>
        </p:nvGrpSpPr>
        <p:grpSpPr>
          <a:xfrm>
            <a:off x="342900" y="1124410"/>
            <a:ext cx="4987527" cy="939715"/>
            <a:chOff x="296620" y="1292600"/>
            <a:chExt cx="3839129" cy="7715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0366B4-84E6-4E81-B14E-4358BB7D6FFA}"/>
                </a:ext>
              </a:extLst>
            </p:cNvPr>
            <p:cNvSpPr/>
            <p:nvPr/>
          </p:nvSpPr>
          <p:spPr bwMode="auto">
            <a:xfrm>
              <a:off x="1866032" y="1292600"/>
              <a:ext cx="2269717" cy="771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D8E20B-AC33-47F9-AEBE-558937B36FC1}"/>
                </a:ext>
              </a:extLst>
            </p:cNvPr>
            <p:cNvSpPr txBox="1"/>
            <p:nvPr/>
          </p:nvSpPr>
          <p:spPr>
            <a:xfrm>
              <a:off x="296620" y="1483143"/>
              <a:ext cx="1569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Presentation</a:t>
              </a:r>
            </a:p>
          </p:txBody>
        </p:sp>
      </p:grpSp>
      <p:sp>
        <p:nvSpPr>
          <p:cNvPr id="32" name="Arrow: Striped Right 31">
            <a:extLst>
              <a:ext uri="{FF2B5EF4-FFF2-40B4-BE49-F238E27FC236}">
                <a16:creationId xmlns:a16="http://schemas.microsoft.com/office/drawing/2014/main" id="{194CF1F7-AE8F-4223-BE94-D0963A321CEC}"/>
              </a:ext>
            </a:extLst>
          </p:cNvPr>
          <p:cNvSpPr/>
          <p:nvPr/>
        </p:nvSpPr>
        <p:spPr bwMode="auto">
          <a:xfrm>
            <a:off x="5317727" y="151064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A74247-7462-4C14-B93E-1032535FFA4C}"/>
              </a:ext>
            </a:extLst>
          </p:cNvPr>
          <p:cNvSpPr txBox="1"/>
          <p:nvPr/>
        </p:nvSpPr>
        <p:spPr>
          <a:xfrm>
            <a:off x="6123584" y="1499901"/>
            <a:ext cx="291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HTML5, Applet, Flash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012FB2-CB7A-4B2B-AE00-0203BAC9CFDC}"/>
              </a:ext>
            </a:extLst>
          </p:cNvPr>
          <p:cNvGrpSpPr/>
          <p:nvPr/>
        </p:nvGrpSpPr>
        <p:grpSpPr>
          <a:xfrm>
            <a:off x="214313" y="2277094"/>
            <a:ext cx="5116113" cy="1023617"/>
            <a:chOff x="147801" y="1292600"/>
            <a:chExt cx="3938108" cy="84041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8B8039-288D-415A-9F88-913A3CB266F7}"/>
                </a:ext>
              </a:extLst>
            </p:cNvPr>
            <p:cNvSpPr/>
            <p:nvPr/>
          </p:nvSpPr>
          <p:spPr bwMode="auto">
            <a:xfrm>
              <a:off x="1816192" y="1292600"/>
              <a:ext cx="2269717" cy="84041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9D0E2E-274B-49DA-9DD1-9DD85F0CCEA8}"/>
                </a:ext>
              </a:extLst>
            </p:cNvPr>
            <p:cNvSpPr txBox="1"/>
            <p:nvPr/>
          </p:nvSpPr>
          <p:spPr>
            <a:xfrm>
              <a:off x="147801" y="1483143"/>
              <a:ext cx="196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Business Logic</a:t>
              </a:r>
            </a:p>
          </p:txBody>
        </p:sp>
      </p:grpSp>
      <p:sp>
        <p:nvSpPr>
          <p:cNvPr id="42" name="Arrow: Striped Right 41">
            <a:extLst>
              <a:ext uri="{FF2B5EF4-FFF2-40B4-BE49-F238E27FC236}">
                <a16:creationId xmlns:a16="http://schemas.microsoft.com/office/drawing/2014/main" id="{DB3B53A8-B5F8-4DAE-8509-5FA1ADAE13AB}"/>
              </a:ext>
            </a:extLst>
          </p:cNvPr>
          <p:cNvSpPr/>
          <p:nvPr/>
        </p:nvSpPr>
        <p:spPr bwMode="auto">
          <a:xfrm>
            <a:off x="5278780" y="267142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1B924-7E7D-48B7-9501-44AB8F1B73C5}"/>
              </a:ext>
            </a:extLst>
          </p:cNvPr>
          <p:cNvSpPr txBox="1"/>
          <p:nvPr/>
        </p:nvSpPr>
        <p:spPr>
          <a:xfrm>
            <a:off x="6168629" y="2430660"/>
            <a:ext cx="771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PHP</a:t>
            </a:r>
          </a:p>
          <a:p>
            <a:r>
              <a:rPr lang="en-US" dirty="0"/>
              <a:t>Java</a:t>
            </a:r>
          </a:p>
          <a:p>
            <a:r>
              <a:rPr lang="en-US" dirty="0"/>
              <a:t>.NET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613601-9BBB-4C59-8FD9-C4EF4847048B}"/>
              </a:ext>
            </a:extLst>
          </p:cNvPr>
          <p:cNvGrpSpPr/>
          <p:nvPr/>
        </p:nvGrpSpPr>
        <p:grpSpPr>
          <a:xfrm>
            <a:off x="460373" y="3484858"/>
            <a:ext cx="4877800" cy="950532"/>
            <a:chOff x="360567" y="1292600"/>
            <a:chExt cx="3754668" cy="78040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58571E8-1151-F88E-0F21-FE7D99E0C532}"/>
                </a:ext>
              </a:extLst>
            </p:cNvPr>
            <p:cNvSpPr/>
            <p:nvPr/>
          </p:nvSpPr>
          <p:spPr bwMode="auto">
            <a:xfrm>
              <a:off x="1845518" y="1292600"/>
              <a:ext cx="2269717" cy="7804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227C78-B183-54DC-8DB4-5CE2B056E9C5}"/>
                </a:ext>
              </a:extLst>
            </p:cNvPr>
            <p:cNvSpPr txBox="1"/>
            <p:nvPr/>
          </p:nvSpPr>
          <p:spPr>
            <a:xfrm>
              <a:off x="360567" y="1483143"/>
              <a:ext cx="1503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Persistency</a:t>
              </a:r>
            </a:p>
          </p:txBody>
        </p:sp>
      </p:grpSp>
      <p:sp>
        <p:nvSpPr>
          <p:cNvPr id="44" name="Arrow: Striped Right 43">
            <a:extLst>
              <a:ext uri="{FF2B5EF4-FFF2-40B4-BE49-F238E27FC236}">
                <a16:creationId xmlns:a16="http://schemas.microsoft.com/office/drawing/2014/main" id="{7A0AC600-3904-602F-3857-381533400A45}"/>
              </a:ext>
            </a:extLst>
          </p:cNvPr>
          <p:cNvSpPr/>
          <p:nvPr/>
        </p:nvSpPr>
        <p:spPr bwMode="auto">
          <a:xfrm>
            <a:off x="5328985" y="3774415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F98672-69B4-B84D-3DE9-CE93AA6B524F}"/>
              </a:ext>
            </a:extLst>
          </p:cNvPr>
          <p:cNvSpPr txBox="1"/>
          <p:nvPr/>
        </p:nvSpPr>
        <p:spPr>
          <a:xfrm>
            <a:off x="6123584" y="3533649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  <a:p>
            <a:r>
              <a:rPr lang="en-US" dirty="0"/>
              <a:t>Other Data Sources</a:t>
            </a:r>
          </a:p>
        </p:txBody>
      </p:sp>
      <p:pic>
        <p:nvPicPr>
          <p:cNvPr id="1026" name="Picture 2" descr="What Is A Browser? - Ultimate Marketing Dictionary">
            <a:extLst>
              <a:ext uri="{FF2B5EF4-FFF2-40B4-BE49-F238E27FC236}">
                <a16:creationId xmlns:a16="http://schemas.microsoft.com/office/drawing/2014/main" id="{4347B233-F0DC-079F-56DE-4E6F7E52E8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5" b="43460"/>
          <a:stretch/>
        </p:blipFill>
        <p:spPr bwMode="auto">
          <a:xfrm>
            <a:off x="2460820" y="1227826"/>
            <a:ext cx="2857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b Server Symbol Free PNG Image｜Illustoon">
            <a:extLst>
              <a:ext uri="{FF2B5EF4-FFF2-40B4-BE49-F238E27FC236}">
                <a16:creationId xmlns:a16="http://schemas.microsoft.com/office/drawing/2014/main" id="{E6C7EF92-FEB6-1AAD-C74D-D018B58EC8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3" b="5620"/>
          <a:stretch/>
        </p:blipFill>
        <p:spPr bwMode="auto">
          <a:xfrm>
            <a:off x="4158515" y="2353386"/>
            <a:ext cx="1065865" cy="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atabase Server Symbol Free PNG Image｜Illustoon">
            <a:extLst>
              <a:ext uri="{FF2B5EF4-FFF2-40B4-BE49-F238E27FC236}">
                <a16:creationId xmlns:a16="http://schemas.microsoft.com/office/drawing/2014/main" id="{E04CE1DB-6808-1A5B-2834-8F6107D1B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6" t="11852" r="15524" b="6188"/>
          <a:stretch/>
        </p:blipFill>
        <p:spPr bwMode="auto">
          <a:xfrm>
            <a:off x="4304231" y="3495675"/>
            <a:ext cx="820706" cy="93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078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2FA8-06C3-41C3-A075-5AC8E418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Page Application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1E09651-8DD4-4A5F-971A-A76027C5FFDA}"/>
              </a:ext>
            </a:extLst>
          </p:cNvPr>
          <p:cNvGrpSpPr/>
          <p:nvPr/>
        </p:nvGrpSpPr>
        <p:grpSpPr>
          <a:xfrm>
            <a:off x="342900" y="1124410"/>
            <a:ext cx="4987527" cy="939715"/>
            <a:chOff x="296620" y="1292600"/>
            <a:chExt cx="3839129" cy="7715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0366B4-84E6-4E81-B14E-4358BB7D6FFA}"/>
                </a:ext>
              </a:extLst>
            </p:cNvPr>
            <p:cNvSpPr/>
            <p:nvPr/>
          </p:nvSpPr>
          <p:spPr bwMode="auto">
            <a:xfrm>
              <a:off x="1866032" y="1292600"/>
              <a:ext cx="2269717" cy="771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D8E20B-AC33-47F9-AEBE-558937B36FC1}"/>
                </a:ext>
              </a:extLst>
            </p:cNvPr>
            <p:cNvSpPr txBox="1"/>
            <p:nvPr/>
          </p:nvSpPr>
          <p:spPr>
            <a:xfrm>
              <a:off x="296620" y="1483143"/>
              <a:ext cx="1569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Presentation</a:t>
              </a:r>
            </a:p>
          </p:txBody>
        </p:sp>
      </p:grpSp>
      <p:sp>
        <p:nvSpPr>
          <p:cNvPr id="32" name="Arrow: Striped Right 31">
            <a:extLst>
              <a:ext uri="{FF2B5EF4-FFF2-40B4-BE49-F238E27FC236}">
                <a16:creationId xmlns:a16="http://schemas.microsoft.com/office/drawing/2014/main" id="{194CF1F7-AE8F-4223-BE94-D0963A321CEC}"/>
              </a:ext>
            </a:extLst>
          </p:cNvPr>
          <p:cNvSpPr/>
          <p:nvPr/>
        </p:nvSpPr>
        <p:spPr bwMode="auto">
          <a:xfrm>
            <a:off x="5317727" y="151064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A74247-7462-4C14-B93E-1032535FFA4C}"/>
              </a:ext>
            </a:extLst>
          </p:cNvPr>
          <p:cNvSpPr txBox="1"/>
          <p:nvPr/>
        </p:nvSpPr>
        <p:spPr>
          <a:xfrm>
            <a:off x="6123584" y="1499901"/>
            <a:ext cx="23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Angular, ReactJS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012FB2-CB7A-4B2B-AE00-0203BAC9CFDC}"/>
              </a:ext>
            </a:extLst>
          </p:cNvPr>
          <p:cNvGrpSpPr/>
          <p:nvPr/>
        </p:nvGrpSpPr>
        <p:grpSpPr>
          <a:xfrm>
            <a:off x="214313" y="2277094"/>
            <a:ext cx="5116113" cy="1023617"/>
            <a:chOff x="147801" y="1292600"/>
            <a:chExt cx="3938108" cy="84041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8B8039-288D-415A-9F88-913A3CB266F7}"/>
                </a:ext>
              </a:extLst>
            </p:cNvPr>
            <p:cNvSpPr/>
            <p:nvPr/>
          </p:nvSpPr>
          <p:spPr bwMode="auto">
            <a:xfrm>
              <a:off x="1816192" y="1292600"/>
              <a:ext cx="2269717" cy="84041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9D0E2E-274B-49DA-9DD1-9DD85F0CCEA8}"/>
                </a:ext>
              </a:extLst>
            </p:cNvPr>
            <p:cNvSpPr txBox="1"/>
            <p:nvPr/>
          </p:nvSpPr>
          <p:spPr>
            <a:xfrm>
              <a:off x="147801" y="1483143"/>
              <a:ext cx="1965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Business Logic</a:t>
              </a:r>
            </a:p>
          </p:txBody>
        </p:sp>
      </p:grpSp>
      <p:sp>
        <p:nvSpPr>
          <p:cNvPr id="42" name="Arrow: Striped Right 41">
            <a:extLst>
              <a:ext uri="{FF2B5EF4-FFF2-40B4-BE49-F238E27FC236}">
                <a16:creationId xmlns:a16="http://schemas.microsoft.com/office/drawing/2014/main" id="{DB3B53A8-B5F8-4DAE-8509-5FA1ADAE13AB}"/>
              </a:ext>
            </a:extLst>
          </p:cNvPr>
          <p:cNvSpPr/>
          <p:nvPr/>
        </p:nvSpPr>
        <p:spPr bwMode="auto">
          <a:xfrm>
            <a:off x="5278780" y="267142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1B924-7E7D-48B7-9501-44AB8F1B73C5}"/>
              </a:ext>
            </a:extLst>
          </p:cNvPr>
          <p:cNvSpPr txBox="1"/>
          <p:nvPr/>
        </p:nvSpPr>
        <p:spPr>
          <a:xfrm>
            <a:off x="6168629" y="2430660"/>
            <a:ext cx="771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PHP</a:t>
            </a:r>
          </a:p>
          <a:p>
            <a:r>
              <a:rPr lang="en-US" dirty="0"/>
              <a:t>Java</a:t>
            </a:r>
          </a:p>
          <a:p>
            <a:r>
              <a:rPr lang="en-US" dirty="0"/>
              <a:t>.NET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613601-9BBB-4C59-8FD9-C4EF4847048B}"/>
              </a:ext>
            </a:extLst>
          </p:cNvPr>
          <p:cNvGrpSpPr/>
          <p:nvPr/>
        </p:nvGrpSpPr>
        <p:grpSpPr>
          <a:xfrm>
            <a:off x="460373" y="3484858"/>
            <a:ext cx="4877800" cy="950532"/>
            <a:chOff x="360567" y="1292600"/>
            <a:chExt cx="3754668" cy="78040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58571E8-1151-F88E-0F21-FE7D99E0C532}"/>
                </a:ext>
              </a:extLst>
            </p:cNvPr>
            <p:cNvSpPr/>
            <p:nvPr/>
          </p:nvSpPr>
          <p:spPr bwMode="auto">
            <a:xfrm>
              <a:off x="1845518" y="1292600"/>
              <a:ext cx="2269717" cy="78040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227C78-B183-54DC-8DB4-5CE2B056E9C5}"/>
                </a:ext>
              </a:extLst>
            </p:cNvPr>
            <p:cNvSpPr txBox="1"/>
            <p:nvPr/>
          </p:nvSpPr>
          <p:spPr>
            <a:xfrm>
              <a:off x="360567" y="1483143"/>
              <a:ext cx="1503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Persistency</a:t>
              </a:r>
            </a:p>
          </p:txBody>
        </p:sp>
      </p:grpSp>
      <p:sp>
        <p:nvSpPr>
          <p:cNvPr id="44" name="Arrow: Striped Right 43">
            <a:extLst>
              <a:ext uri="{FF2B5EF4-FFF2-40B4-BE49-F238E27FC236}">
                <a16:creationId xmlns:a16="http://schemas.microsoft.com/office/drawing/2014/main" id="{7A0AC600-3904-602F-3857-381533400A45}"/>
              </a:ext>
            </a:extLst>
          </p:cNvPr>
          <p:cNvSpPr/>
          <p:nvPr/>
        </p:nvSpPr>
        <p:spPr bwMode="auto">
          <a:xfrm>
            <a:off x="5328985" y="3774415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F98672-69B4-B84D-3DE9-CE93AA6B524F}"/>
              </a:ext>
            </a:extLst>
          </p:cNvPr>
          <p:cNvSpPr txBox="1"/>
          <p:nvPr/>
        </p:nvSpPr>
        <p:spPr>
          <a:xfrm>
            <a:off x="6123584" y="3533649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DBMS</a:t>
            </a:r>
          </a:p>
          <a:p>
            <a:r>
              <a:rPr lang="en-US" dirty="0"/>
              <a:t>Other Data Sources</a:t>
            </a:r>
          </a:p>
        </p:txBody>
      </p:sp>
      <p:pic>
        <p:nvPicPr>
          <p:cNvPr id="1026" name="Picture 2" descr="What Is A Browser? - Ultimate Marketing Dictionary">
            <a:extLst>
              <a:ext uri="{FF2B5EF4-FFF2-40B4-BE49-F238E27FC236}">
                <a16:creationId xmlns:a16="http://schemas.microsoft.com/office/drawing/2014/main" id="{4347B233-F0DC-079F-56DE-4E6F7E52E8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5" b="43460"/>
          <a:stretch/>
        </p:blipFill>
        <p:spPr bwMode="auto">
          <a:xfrm>
            <a:off x="2460820" y="1227826"/>
            <a:ext cx="2857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b Server Symbol Free PNG Image｜Illustoon">
            <a:extLst>
              <a:ext uri="{FF2B5EF4-FFF2-40B4-BE49-F238E27FC236}">
                <a16:creationId xmlns:a16="http://schemas.microsoft.com/office/drawing/2014/main" id="{E6C7EF92-FEB6-1AAD-C74D-D018B58EC8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3" b="5620"/>
          <a:stretch/>
        </p:blipFill>
        <p:spPr bwMode="auto">
          <a:xfrm>
            <a:off x="4158515" y="2353386"/>
            <a:ext cx="1065865" cy="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atabase Server Symbol Free PNG Image｜Illustoon">
            <a:extLst>
              <a:ext uri="{FF2B5EF4-FFF2-40B4-BE49-F238E27FC236}">
                <a16:creationId xmlns:a16="http://schemas.microsoft.com/office/drawing/2014/main" id="{E04CE1DB-6808-1A5B-2834-8F6107D1B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6" t="11852" r="15524" b="6188"/>
          <a:stretch/>
        </p:blipFill>
        <p:spPr bwMode="auto">
          <a:xfrm>
            <a:off x="4304231" y="3495675"/>
            <a:ext cx="820706" cy="93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54C5B54B-0886-A524-480F-8D3693B42AAC}"/>
              </a:ext>
            </a:extLst>
          </p:cNvPr>
          <p:cNvSpPr/>
          <p:nvPr/>
        </p:nvSpPr>
        <p:spPr bwMode="auto">
          <a:xfrm>
            <a:off x="2460820" y="2671426"/>
            <a:ext cx="1697695" cy="265464"/>
          </a:xfrm>
          <a:prstGeom prst="rect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Data Access</a:t>
            </a:r>
          </a:p>
        </p:txBody>
      </p:sp>
    </p:spTree>
    <p:extLst>
      <p:ext uri="{BB962C8B-B14F-4D97-AF65-F5344CB8AC3E}">
        <p14:creationId xmlns:p14="http://schemas.microsoft.com/office/powerpoint/2010/main" val="2516612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2FA8-06C3-41C3-A075-5AC8E418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4BB100-8885-C2DD-A5C8-4793A8D285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7209533"/>
              </p:ext>
            </p:extLst>
          </p:nvPr>
        </p:nvGraphicFramePr>
        <p:xfrm>
          <a:off x="838199" y="882650"/>
          <a:ext cx="8162925" cy="311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45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2FA8-06C3-41C3-A075-5AC8E418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A74247-7462-4C14-B93E-1032535FFA4C}"/>
              </a:ext>
            </a:extLst>
          </p:cNvPr>
          <p:cNvSpPr txBox="1"/>
          <p:nvPr/>
        </p:nvSpPr>
        <p:spPr>
          <a:xfrm>
            <a:off x="444241" y="1400995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SOAP-Based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1B924-7E7D-48B7-9501-44AB8F1B73C5}"/>
              </a:ext>
            </a:extLst>
          </p:cNvPr>
          <p:cNvSpPr txBox="1"/>
          <p:nvPr/>
        </p:nvSpPr>
        <p:spPr>
          <a:xfrm>
            <a:off x="5016274" y="261584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9FA406-F1AF-2CEB-1DD6-8AE498206581}"/>
              </a:ext>
            </a:extLst>
          </p:cNvPr>
          <p:cNvGrpSpPr/>
          <p:nvPr/>
        </p:nvGrpSpPr>
        <p:grpSpPr>
          <a:xfrm>
            <a:off x="179646" y="1927210"/>
            <a:ext cx="3617709" cy="2531814"/>
            <a:chOff x="281320" y="3327385"/>
            <a:chExt cx="3617709" cy="253181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58571E8-1151-F88E-0F21-FE7D99E0C532}"/>
                </a:ext>
              </a:extLst>
            </p:cNvPr>
            <p:cNvSpPr/>
            <p:nvPr/>
          </p:nvSpPr>
          <p:spPr bwMode="auto">
            <a:xfrm>
              <a:off x="294150" y="5343525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TCP/IP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ED1F70-06C9-AA5C-4DDB-B83830F25655}"/>
                </a:ext>
              </a:extLst>
            </p:cNvPr>
            <p:cNvSpPr/>
            <p:nvPr/>
          </p:nvSpPr>
          <p:spPr bwMode="auto">
            <a:xfrm>
              <a:off x="281320" y="4827851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HTTP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BEDCFB1-7105-4876-5AFF-D4887C15E6E8}"/>
                </a:ext>
              </a:extLst>
            </p:cNvPr>
            <p:cNvSpPr/>
            <p:nvPr/>
          </p:nvSpPr>
          <p:spPr bwMode="auto">
            <a:xfrm>
              <a:off x="281320" y="4312177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XML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F4E5AC-96E3-2A88-6C83-FCCFAEDDDECA}"/>
                </a:ext>
              </a:extLst>
            </p:cNvPr>
            <p:cNvSpPr/>
            <p:nvPr/>
          </p:nvSpPr>
          <p:spPr bwMode="auto">
            <a:xfrm>
              <a:off x="281320" y="3836717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SOAP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B5EE81-0851-A9BD-461A-C48D9A30C5CF}"/>
                </a:ext>
              </a:extLst>
            </p:cNvPr>
            <p:cNvSpPr/>
            <p:nvPr/>
          </p:nvSpPr>
          <p:spPr bwMode="auto">
            <a:xfrm>
              <a:off x="281321" y="3327385"/>
              <a:ext cx="1118854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UDDI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FA312E-0207-E8CC-E468-D8791C4ADA01}"/>
                </a:ext>
              </a:extLst>
            </p:cNvPr>
            <p:cNvSpPr/>
            <p:nvPr/>
          </p:nvSpPr>
          <p:spPr bwMode="auto">
            <a:xfrm>
              <a:off x="1400174" y="3327385"/>
              <a:ext cx="1228725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DISCO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D9F7E44-E367-D6CB-15CF-CEE4CD548B86}"/>
                </a:ext>
              </a:extLst>
            </p:cNvPr>
            <p:cNvSpPr/>
            <p:nvPr/>
          </p:nvSpPr>
          <p:spPr bwMode="auto">
            <a:xfrm>
              <a:off x="2628899" y="3327385"/>
              <a:ext cx="1257301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WSDL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C75DD31-5D8E-A1AC-E046-E3AE32516188}"/>
              </a:ext>
            </a:extLst>
          </p:cNvPr>
          <p:cNvSpPr txBox="1"/>
          <p:nvPr/>
        </p:nvSpPr>
        <p:spPr>
          <a:xfrm>
            <a:off x="5682616" y="1385741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Restful API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8EA7FA5-97D7-C9BA-6743-737E85E7EB7D}"/>
              </a:ext>
            </a:extLst>
          </p:cNvPr>
          <p:cNvGrpSpPr/>
          <p:nvPr/>
        </p:nvGrpSpPr>
        <p:grpSpPr>
          <a:xfrm>
            <a:off x="4937384" y="3427676"/>
            <a:ext cx="3617709" cy="1031348"/>
            <a:chOff x="281320" y="4827851"/>
            <a:chExt cx="3617709" cy="10313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E89AD4-21BB-4140-8135-265F39EACCA1}"/>
                </a:ext>
              </a:extLst>
            </p:cNvPr>
            <p:cNvSpPr/>
            <p:nvPr/>
          </p:nvSpPr>
          <p:spPr bwMode="auto">
            <a:xfrm>
              <a:off x="294150" y="5343525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TCP/IP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4DD9CC-EAFB-5055-8F81-1DA4E23A11DA}"/>
                </a:ext>
              </a:extLst>
            </p:cNvPr>
            <p:cNvSpPr/>
            <p:nvPr/>
          </p:nvSpPr>
          <p:spPr bwMode="auto">
            <a:xfrm>
              <a:off x="281320" y="4827851"/>
              <a:ext cx="3604879" cy="51567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HTTP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6D400B44-7CFA-0485-DC51-E8DB4D0EC765}"/>
              </a:ext>
            </a:extLst>
          </p:cNvPr>
          <p:cNvSpPr txBox="1"/>
          <p:nvPr/>
        </p:nvSpPr>
        <p:spPr>
          <a:xfrm>
            <a:off x="5825123" y="261584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DF4780-42F7-FA54-E9CF-D0E8C2F0B0DD}"/>
              </a:ext>
            </a:extLst>
          </p:cNvPr>
          <p:cNvSpPr txBox="1"/>
          <p:nvPr/>
        </p:nvSpPr>
        <p:spPr>
          <a:xfrm>
            <a:off x="6857608" y="2582884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B3D88F-454F-2F30-06B1-E69165766A03}"/>
              </a:ext>
            </a:extLst>
          </p:cNvPr>
          <p:cNvSpPr txBox="1"/>
          <p:nvPr/>
        </p:nvSpPr>
        <p:spPr>
          <a:xfrm>
            <a:off x="7718572" y="2582379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DELETE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6A519A-9C09-BA66-88E7-E1B971242345}"/>
              </a:ext>
            </a:extLst>
          </p:cNvPr>
          <p:cNvCxnSpPr>
            <a:cxnSpLocks/>
            <a:endCxn id="43" idx="2"/>
          </p:cNvCxnSpPr>
          <p:nvPr/>
        </p:nvCxnSpPr>
        <p:spPr bwMode="auto">
          <a:xfrm flipH="1" flipV="1">
            <a:off x="5359477" y="2985173"/>
            <a:ext cx="813796" cy="4827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8CC9AA5-21AE-273D-252D-F77D027515A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186103" y="2912081"/>
            <a:ext cx="362771" cy="5485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271372-A258-B5D4-EBDE-2E17E52933A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56854" y="2912081"/>
            <a:ext cx="114791" cy="55580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5BBD97-6791-CF73-9D89-DC33AEB4C481}"/>
              </a:ext>
            </a:extLst>
          </p:cNvPr>
          <p:cNvCxnSpPr>
            <a:cxnSpLocks/>
          </p:cNvCxnSpPr>
          <p:nvPr/>
        </p:nvCxnSpPr>
        <p:spPr bwMode="auto">
          <a:xfrm flipV="1">
            <a:off x="7718572" y="2912033"/>
            <a:ext cx="305239" cy="55535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7856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2FA8-06C3-41C3-A075-5AC8E418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3DEB6A-4256-4F87-B79F-027BF83B92CF}"/>
              </a:ext>
            </a:extLst>
          </p:cNvPr>
          <p:cNvGrpSpPr/>
          <p:nvPr/>
        </p:nvGrpSpPr>
        <p:grpSpPr>
          <a:xfrm>
            <a:off x="1171575" y="4965001"/>
            <a:ext cx="1503938" cy="1369457"/>
            <a:chOff x="1171575" y="4965001"/>
            <a:chExt cx="1503938" cy="136945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30D02A2-05FA-4CD9-9AC0-757BB9EF75E2}"/>
                </a:ext>
              </a:extLst>
            </p:cNvPr>
            <p:cNvGrpSpPr/>
            <p:nvPr/>
          </p:nvGrpSpPr>
          <p:grpSpPr>
            <a:xfrm>
              <a:off x="1171575" y="4965001"/>
              <a:ext cx="1333500" cy="1000125"/>
              <a:chOff x="1171575" y="4965001"/>
              <a:chExt cx="1333500" cy="100012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50F16B7-6543-41ED-B018-FB2DB08C47A5}"/>
                  </a:ext>
                </a:extLst>
              </p:cNvPr>
              <p:cNvSpPr/>
              <p:nvPr/>
            </p:nvSpPr>
            <p:spPr bwMode="auto">
              <a:xfrm>
                <a:off x="1171575" y="51936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7B982BE-D05E-4D56-B73A-0E04CC04251C}"/>
                  </a:ext>
                </a:extLst>
              </p:cNvPr>
              <p:cNvSpPr/>
              <p:nvPr/>
            </p:nvSpPr>
            <p:spPr bwMode="auto">
              <a:xfrm>
                <a:off x="1276350" y="50793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F2E4E43-1EB4-4A66-A7BE-05D9ACFC9BC1}"/>
                  </a:ext>
                </a:extLst>
              </p:cNvPr>
              <p:cNvSpPr/>
              <p:nvPr/>
            </p:nvSpPr>
            <p:spPr bwMode="auto">
              <a:xfrm>
                <a:off x="1381125" y="49650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93C3B12-3FA0-4F42-B55E-EC3CC452FA8B}"/>
                </a:ext>
              </a:extLst>
            </p:cNvPr>
            <p:cNvSpPr txBox="1"/>
            <p:nvPr/>
          </p:nvSpPr>
          <p:spPr>
            <a:xfrm>
              <a:off x="1171575" y="5965126"/>
              <a:ext cx="1503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Report #1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BEB04F-32EC-45C3-BF88-EBA6EE887A92}"/>
              </a:ext>
            </a:extLst>
          </p:cNvPr>
          <p:cNvGrpSpPr/>
          <p:nvPr/>
        </p:nvGrpSpPr>
        <p:grpSpPr>
          <a:xfrm>
            <a:off x="3324225" y="4907851"/>
            <a:ext cx="1503938" cy="1369457"/>
            <a:chOff x="1171575" y="4965001"/>
            <a:chExt cx="1503938" cy="136945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0AF7CF8-4D55-4664-9B1C-DE5E71C7D41E}"/>
                </a:ext>
              </a:extLst>
            </p:cNvPr>
            <p:cNvGrpSpPr/>
            <p:nvPr/>
          </p:nvGrpSpPr>
          <p:grpSpPr>
            <a:xfrm>
              <a:off x="1171575" y="4965001"/>
              <a:ext cx="1333500" cy="1000125"/>
              <a:chOff x="1171575" y="4965001"/>
              <a:chExt cx="1333500" cy="100012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B849308-5203-4951-A375-E60390945C91}"/>
                  </a:ext>
                </a:extLst>
              </p:cNvPr>
              <p:cNvSpPr/>
              <p:nvPr/>
            </p:nvSpPr>
            <p:spPr bwMode="auto">
              <a:xfrm>
                <a:off x="1171575" y="51936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CE5089F-E53F-4D5A-8C8C-2570D8AD65DE}"/>
                  </a:ext>
                </a:extLst>
              </p:cNvPr>
              <p:cNvSpPr/>
              <p:nvPr/>
            </p:nvSpPr>
            <p:spPr bwMode="auto">
              <a:xfrm>
                <a:off x="1276350" y="50793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52BC712-64AF-434A-B61F-DA90C4444A20}"/>
                  </a:ext>
                </a:extLst>
              </p:cNvPr>
              <p:cNvSpPr/>
              <p:nvPr/>
            </p:nvSpPr>
            <p:spPr bwMode="auto">
              <a:xfrm>
                <a:off x="1381125" y="49650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5FA285-DA1F-48A4-BB0A-817FDA8DFB5B}"/>
                </a:ext>
              </a:extLst>
            </p:cNvPr>
            <p:cNvSpPr txBox="1"/>
            <p:nvPr/>
          </p:nvSpPr>
          <p:spPr>
            <a:xfrm>
              <a:off x="1171575" y="5965126"/>
              <a:ext cx="1503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Report #2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D2BE84-6205-493C-804B-1BCE383DA26A}"/>
              </a:ext>
            </a:extLst>
          </p:cNvPr>
          <p:cNvGrpSpPr/>
          <p:nvPr/>
        </p:nvGrpSpPr>
        <p:grpSpPr>
          <a:xfrm>
            <a:off x="6743702" y="4806623"/>
            <a:ext cx="1503938" cy="1369457"/>
            <a:chOff x="1171575" y="4965001"/>
            <a:chExt cx="1503938" cy="136945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D6DEF15-90D4-477E-BF8D-8994CD566CB0}"/>
                </a:ext>
              </a:extLst>
            </p:cNvPr>
            <p:cNvGrpSpPr/>
            <p:nvPr/>
          </p:nvGrpSpPr>
          <p:grpSpPr>
            <a:xfrm>
              <a:off x="1171575" y="4965001"/>
              <a:ext cx="1333500" cy="1000125"/>
              <a:chOff x="1171575" y="4965001"/>
              <a:chExt cx="1333500" cy="100012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027B98D-7A7C-40C2-B724-7676D4BBAD7E}"/>
                  </a:ext>
                </a:extLst>
              </p:cNvPr>
              <p:cNvSpPr/>
              <p:nvPr/>
            </p:nvSpPr>
            <p:spPr bwMode="auto">
              <a:xfrm>
                <a:off x="1171575" y="51936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8D2B1B-2A9E-4E48-ACE0-D8DCA1BF947B}"/>
                  </a:ext>
                </a:extLst>
              </p:cNvPr>
              <p:cNvSpPr/>
              <p:nvPr/>
            </p:nvSpPr>
            <p:spPr bwMode="auto">
              <a:xfrm>
                <a:off x="1276350" y="50793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DBB2AE4-B590-41B1-9FB6-16C54ED592AC}"/>
                  </a:ext>
                </a:extLst>
              </p:cNvPr>
              <p:cNvSpPr/>
              <p:nvPr/>
            </p:nvSpPr>
            <p:spPr bwMode="auto">
              <a:xfrm>
                <a:off x="1381125" y="4965001"/>
                <a:ext cx="1123950" cy="771525"/>
              </a:xfrm>
              <a:prstGeom prst="rect">
                <a:avLst/>
              </a:prstGeom>
              <a:gradFill rotWithShape="1">
                <a:gsLst>
                  <a:gs pos="0">
                    <a:srgbClr val="E4CD9A"/>
                  </a:gs>
                  <a:gs pos="100000">
                    <a:srgbClr val="EEEFD7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AFAFAF"/>
                </a:outerShdw>
              </a:effectLst>
            </p:spPr>
            <p:txBody>
              <a:bodyPr vert="horz" wrap="square" lIns="182880" tIns="45720" rIns="18288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6E032F-DC1D-4C90-AF1E-3FB055D5BDE0}"/>
                </a:ext>
              </a:extLst>
            </p:cNvPr>
            <p:cNvSpPr txBox="1"/>
            <p:nvPr/>
          </p:nvSpPr>
          <p:spPr>
            <a:xfrm>
              <a:off x="1171575" y="5965126"/>
              <a:ext cx="1503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Report #n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40792FE8-4B78-431F-97EC-F6030228AB3C}"/>
              </a:ext>
            </a:extLst>
          </p:cNvPr>
          <p:cNvSpPr/>
          <p:nvPr/>
        </p:nvSpPr>
        <p:spPr bwMode="auto">
          <a:xfrm>
            <a:off x="1614487" y="5136451"/>
            <a:ext cx="165894" cy="168974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8D0BB5B-64B2-46E2-B90B-DF45739FAA2C}"/>
              </a:ext>
            </a:extLst>
          </p:cNvPr>
          <p:cNvSpPr/>
          <p:nvPr/>
        </p:nvSpPr>
        <p:spPr bwMode="auto">
          <a:xfrm>
            <a:off x="2124075" y="5305425"/>
            <a:ext cx="276225" cy="2727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5CA419-9CE2-4CD4-9E63-B0E1DEE8605C}"/>
              </a:ext>
            </a:extLst>
          </p:cNvPr>
          <p:cNvSpPr/>
          <p:nvPr/>
        </p:nvSpPr>
        <p:spPr bwMode="auto">
          <a:xfrm>
            <a:off x="4086225" y="5265921"/>
            <a:ext cx="276225" cy="272723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40BCEB-CE8F-47BA-BE17-DB6988A22B8B}"/>
              </a:ext>
            </a:extLst>
          </p:cNvPr>
          <p:cNvSpPr/>
          <p:nvPr/>
        </p:nvSpPr>
        <p:spPr bwMode="auto">
          <a:xfrm>
            <a:off x="3590925" y="5057516"/>
            <a:ext cx="390525" cy="314325"/>
          </a:xfrm>
          <a:prstGeom prst="triangle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1E09651-8DD4-4A5F-971A-A76027C5FFDA}"/>
              </a:ext>
            </a:extLst>
          </p:cNvPr>
          <p:cNvGrpSpPr/>
          <p:nvPr/>
        </p:nvGrpSpPr>
        <p:grpSpPr>
          <a:xfrm>
            <a:off x="19050" y="1292600"/>
            <a:ext cx="4881959" cy="771525"/>
            <a:chOff x="19050" y="1292600"/>
            <a:chExt cx="4881959" cy="7715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0366B4-84E6-4E81-B14E-4358BB7D6FFA}"/>
                </a:ext>
              </a:extLst>
            </p:cNvPr>
            <p:cNvSpPr/>
            <p:nvPr/>
          </p:nvSpPr>
          <p:spPr bwMode="auto">
            <a:xfrm>
              <a:off x="1956990" y="1292600"/>
              <a:ext cx="2944019" cy="771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38B4B1-41F4-47C4-9B8C-D1DD26CAE010}"/>
                </a:ext>
              </a:extLst>
            </p:cNvPr>
            <p:cNvSpPr/>
            <p:nvPr/>
          </p:nvSpPr>
          <p:spPr bwMode="auto">
            <a:xfrm>
              <a:off x="2378293" y="1498835"/>
              <a:ext cx="165894" cy="168974"/>
            </a:xfrm>
            <a:prstGeom prst="ellipse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4E4664F8-EADF-46C3-B497-33ABE5896DC3}"/>
                </a:ext>
              </a:extLst>
            </p:cNvPr>
            <p:cNvSpPr/>
            <p:nvPr/>
          </p:nvSpPr>
          <p:spPr bwMode="auto">
            <a:xfrm>
              <a:off x="2946836" y="1353484"/>
              <a:ext cx="390525" cy="314325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AFAFAF"/>
              </a:outerShdw>
            </a:effectLst>
          </p:spPr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827BE6-4AFF-4CAC-AE58-0EFD1E839F40}"/>
                </a:ext>
              </a:extLst>
            </p:cNvPr>
            <p:cNvSpPr/>
            <p:nvPr/>
          </p:nvSpPr>
          <p:spPr bwMode="auto">
            <a:xfrm>
              <a:off x="3754655" y="1510646"/>
              <a:ext cx="276225" cy="272723"/>
            </a:xfrm>
            <a:prstGeom prst="rect">
              <a:avLst/>
            </a:prstGeom>
            <a:solidFill>
              <a:srgbClr val="92D050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D8E20B-AC33-47F9-AEBE-558937B36FC1}"/>
                </a:ext>
              </a:extLst>
            </p:cNvPr>
            <p:cNvSpPr txBox="1"/>
            <p:nvPr/>
          </p:nvSpPr>
          <p:spPr>
            <a:xfrm>
              <a:off x="19050" y="1483143"/>
              <a:ext cx="2026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Dashboard #1</a:t>
              </a:r>
            </a:p>
          </p:txBody>
        </p:sp>
      </p:grpSp>
      <p:sp>
        <p:nvSpPr>
          <p:cNvPr id="32" name="Arrow: Striped Right 31">
            <a:extLst>
              <a:ext uri="{FF2B5EF4-FFF2-40B4-BE49-F238E27FC236}">
                <a16:creationId xmlns:a16="http://schemas.microsoft.com/office/drawing/2014/main" id="{194CF1F7-AE8F-4223-BE94-D0963A321CEC}"/>
              </a:ext>
            </a:extLst>
          </p:cNvPr>
          <p:cNvSpPr/>
          <p:nvPr/>
        </p:nvSpPr>
        <p:spPr bwMode="auto">
          <a:xfrm>
            <a:off x="5330427" y="151064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A74247-7462-4C14-B93E-1032535FFA4C}"/>
              </a:ext>
            </a:extLst>
          </p:cNvPr>
          <p:cNvSpPr txBox="1"/>
          <p:nvPr/>
        </p:nvSpPr>
        <p:spPr>
          <a:xfrm>
            <a:off x="6163865" y="1511580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Group #1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012FB2-CB7A-4B2B-AE00-0203BAC9CFDC}"/>
              </a:ext>
            </a:extLst>
          </p:cNvPr>
          <p:cNvGrpSpPr/>
          <p:nvPr/>
        </p:nvGrpSpPr>
        <p:grpSpPr>
          <a:xfrm>
            <a:off x="64095" y="2445284"/>
            <a:ext cx="4881959" cy="771525"/>
            <a:chOff x="19050" y="1292600"/>
            <a:chExt cx="4881959" cy="77152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8B8039-288D-415A-9F88-913A3CB266F7}"/>
                </a:ext>
              </a:extLst>
            </p:cNvPr>
            <p:cNvSpPr/>
            <p:nvPr/>
          </p:nvSpPr>
          <p:spPr bwMode="auto">
            <a:xfrm>
              <a:off x="1956990" y="1292600"/>
              <a:ext cx="2944019" cy="77152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3E13A82-F773-4B2E-AF26-43C759EB0805}"/>
                </a:ext>
              </a:extLst>
            </p:cNvPr>
            <p:cNvSpPr/>
            <p:nvPr/>
          </p:nvSpPr>
          <p:spPr bwMode="auto">
            <a:xfrm>
              <a:off x="2378293" y="1498835"/>
              <a:ext cx="165894" cy="168974"/>
            </a:xfrm>
            <a:prstGeom prst="ellipse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9D0E2E-274B-49DA-9DD1-9DD85F0CCEA8}"/>
                </a:ext>
              </a:extLst>
            </p:cNvPr>
            <p:cNvSpPr txBox="1"/>
            <p:nvPr/>
          </p:nvSpPr>
          <p:spPr>
            <a:xfrm>
              <a:off x="19050" y="1483143"/>
              <a:ext cx="2026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Dashboard #2</a:t>
              </a:r>
            </a:p>
          </p:txBody>
        </p:sp>
      </p:grpSp>
      <p:sp>
        <p:nvSpPr>
          <p:cNvPr id="40" name="Hexagon 39">
            <a:extLst>
              <a:ext uri="{FF2B5EF4-FFF2-40B4-BE49-F238E27FC236}">
                <a16:creationId xmlns:a16="http://schemas.microsoft.com/office/drawing/2014/main" id="{96C328A7-769C-4834-9827-C0578CD807F6}"/>
              </a:ext>
            </a:extLst>
          </p:cNvPr>
          <p:cNvSpPr/>
          <p:nvPr/>
        </p:nvSpPr>
        <p:spPr bwMode="auto">
          <a:xfrm>
            <a:off x="7153277" y="5017924"/>
            <a:ext cx="257175" cy="228600"/>
          </a:xfrm>
          <a:prstGeom prst="hexagon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5E371FF8-1861-4FA9-BCAF-DDE9988C5FD9}"/>
              </a:ext>
            </a:extLst>
          </p:cNvPr>
          <p:cNvSpPr/>
          <p:nvPr/>
        </p:nvSpPr>
        <p:spPr bwMode="auto">
          <a:xfrm>
            <a:off x="3011847" y="2670492"/>
            <a:ext cx="257175" cy="228600"/>
          </a:xfrm>
          <a:prstGeom prst="hexagon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2" name="Arrow: Striped Right 41">
            <a:extLst>
              <a:ext uri="{FF2B5EF4-FFF2-40B4-BE49-F238E27FC236}">
                <a16:creationId xmlns:a16="http://schemas.microsoft.com/office/drawing/2014/main" id="{DB3B53A8-B5F8-4DAE-8509-5FA1ADAE13AB}"/>
              </a:ext>
            </a:extLst>
          </p:cNvPr>
          <p:cNvSpPr/>
          <p:nvPr/>
        </p:nvSpPr>
        <p:spPr bwMode="auto">
          <a:xfrm>
            <a:off x="5278780" y="2671426"/>
            <a:ext cx="781050" cy="369332"/>
          </a:xfrm>
          <a:prstGeom prst="stripedRightArrow">
            <a:avLst/>
          </a:prstGeom>
          <a:gradFill rotWithShape="1">
            <a:gsLst>
              <a:gs pos="0">
                <a:srgbClr val="E4CD9A"/>
              </a:gs>
              <a:gs pos="100000">
                <a:srgbClr val="EEEFD7"/>
              </a:gs>
            </a:gsLst>
            <a:lin ang="27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AFAFAF"/>
            </a:outerShdw>
          </a:effectLst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F31B924-7E7D-48B7-9501-44AB8F1B73C5}"/>
              </a:ext>
            </a:extLst>
          </p:cNvPr>
          <p:cNvSpPr txBox="1"/>
          <p:nvPr/>
        </p:nvSpPr>
        <p:spPr>
          <a:xfrm>
            <a:off x="6182917" y="2685674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Group #2</a:t>
            </a:r>
          </a:p>
        </p:txBody>
      </p:sp>
    </p:spTree>
    <p:extLst>
      <p:ext uri="{BB962C8B-B14F-4D97-AF65-F5344CB8AC3E}">
        <p14:creationId xmlns:p14="http://schemas.microsoft.com/office/powerpoint/2010/main" val="14836010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6FBAC1D-FE10-440A-8F17-20F65A4B0FFB}"/>
              </a:ext>
            </a:extLst>
          </p:cNvPr>
          <p:cNvGrpSpPr/>
          <p:nvPr/>
        </p:nvGrpSpPr>
        <p:grpSpPr>
          <a:xfrm>
            <a:off x="2524837" y="2696286"/>
            <a:ext cx="2762250" cy="1948369"/>
            <a:chOff x="2524837" y="2696286"/>
            <a:chExt cx="2762250" cy="1948369"/>
          </a:xfrm>
        </p:grpSpPr>
        <p:pic>
          <p:nvPicPr>
            <p:cNvPr id="1028" name="Picture 4" descr="Project Management Insights w/Power BI - Members-Only Event">
              <a:extLst>
                <a:ext uri="{FF2B5EF4-FFF2-40B4-BE49-F238E27FC236}">
                  <a16:creationId xmlns:a16="http://schemas.microsoft.com/office/drawing/2014/main" id="{29821BEE-E7EE-4BB6-8BE0-4CCD6CD54F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837" y="2696286"/>
              <a:ext cx="2762250" cy="1657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D90F99-9F54-4580-B040-942B096678C5}"/>
                </a:ext>
              </a:extLst>
            </p:cNvPr>
            <p:cNvSpPr txBox="1"/>
            <p:nvPr/>
          </p:nvSpPr>
          <p:spPr>
            <a:xfrm>
              <a:off x="2744426" y="4275323"/>
              <a:ext cx="2323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PowerBI</a:t>
              </a:r>
              <a:r>
                <a:rPr lang="en-US" dirty="0"/>
                <a:t> Project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0F1A6F-98D1-4FA3-BCE9-13E72367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Machine</a:t>
            </a:r>
          </a:p>
        </p:txBody>
      </p:sp>
      <p:pic>
        <p:nvPicPr>
          <p:cNvPr id="1026" name="Picture 2" descr="Executive Perspective: Database Directions | Transforming Data with  Intelligence">
            <a:extLst>
              <a:ext uri="{FF2B5EF4-FFF2-40B4-BE49-F238E27FC236}">
                <a16:creationId xmlns:a16="http://schemas.microsoft.com/office/drawing/2014/main" id="{05221EB8-7E63-4788-B4EE-B0D591898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4" y="1132765"/>
            <a:ext cx="2626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 Manager: Download a Free Trial of WinZip">
            <a:extLst>
              <a:ext uri="{FF2B5EF4-FFF2-40B4-BE49-F238E27FC236}">
                <a16:creationId xmlns:a16="http://schemas.microsoft.com/office/drawing/2014/main" id="{389F2199-6F70-493A-9660-5C96F620D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028" y="1212361"/>
            <a:ext cx="1466850" cy="121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cel file will not scroll down? Fix it with these methods">
            <a:extLst>
              <a:ext uri="{FF2B5EF4-FFF2-40B4-BE49-F238E27FC236}">
                <a16:creationId xmlns:a16="http://schemas.microsoft.com/office/drawing/2014/main" id="{09534B8E-5D18-4658-AAD6-1C5920C0B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33" y="1132765"/>
            <a:ext cx="771312" cy="77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5640A5-0BAD-48FC-BB9D-DE735056A913}"/>
              </a:ext>
            </a:extLst>
          </p:cNvPr>
          <p:cNvCxnSpPr>
            <a:cxnSpLocks/>
            <a:stCxn id="1032" idx="2"/>
            <a:endCxn id="1028" idx="0"/>
          </p:cNvCxnSpPr>
          <p:nvPr/>
        </p:nvCxnSpPr>
        <p:spPr bwMode="auto">
          <a:xfrm>
            <a:off x="3800689" y="1904077"/>
            <a:ext cx="105273" cy="792209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538238-C284-4B7C-A3D9-680079CE6B58}"/>
              </a:ext>
            </a:extLst>
          </p:cNvPr>
          <p:cNvCxnSpPr>
            <a:cxnSpLocks/>
            <a:endCxn id="1028" idx="3"/>
          </p:cNvCxnSpPr>
          <p:nvPr/>
        </p:nvCxnSpPr>
        <p:spPr bwMode="auto">
          <a:xfrm flipH="1">
            <a:off x="5287087" y="2300181"/>
            <a:ext cx="1304784" cy="122478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F8450DD-B20B-4BF1-BB9A-F68918A792E0}"/>
              </a:ext>
            </a:extLst>
          </p:cNvPr>
          <p:cNvCxnSpPr>
            <a:stCxn id="1026" idx="2"/>
          </p:cNvCxnSpPr>
          <p:nvPr/>
        </p:nvCxnSpPr>
        <p:spPr bwMode="auto">
          <a:xfrm>
            <a:off x="1593484" y="2504365"/>
            <a:ext cx="1122420" cy="924635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92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de11403-5404-4120-b9dc-cc323a9c3b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 to business intelligence
Introduction to data analysis
</a:t>
            </a:r>
            <a:r>
              <a:rPr lang="en-US" dirty="0"/>
              <a:t>Data Discovery with Power BI Desktop</a:t>
            </a:r>
            <a:r>
              <a:rPr lang="en-GB" dirty="0"/>
              <a:t>
Reports Creation
Information Sharing
Mobile BI </a:t>
            </a:r>
          </a:p>
        </p:txBody>
      </p:sp>
    </p:spTree>
    <p:extLst>
      <p:ext uri="{BB962C8B-B14F-4D97-AF65-F5344CB8AC3E}">
        <p14:creationId xmlns:p14="http://schemas.microsoft.com/office/powerpoint/2010/main" val="699646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1A6F-98D1-4FA3-BCE9-13E72367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Deploy to Cloud</a:t>
            </a:r>
          </a:p>
        </p:txBody>
      </p:sp>
      <p:pic>
        <p:nvPicPr>
          <p:cNvPr id="1026" name="Picture 2" descr="Executive Perspective: Database Directions | Transforming Data with  Intelligence">
            <a:extLst>
              <a:ext uri="{FF2B5EF4-FFF2-40B4-BE49-F238E27FC236}">
                <a16:creationId xmlns:a16="http://schemas.microsoft.com/office/drawing/2014/main" id="{05221EB8-7E63-4788-B4EE-B0D591898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4" y="1132765"/>
            <a:ext cx="2626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 Manager: Download a Free Trial of WinZip">
            <a:extLst>
              <a:ext uri="{FF2B5EF4-FFF2-40B4-BE49-F238E27FC236}">
                <a16:creationId xmlns:a16="http://schemas.microsoft.com/office/drawing/2014/main" id="{389F2199-6F70-493A-9660-5C96F620D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028" y="1212361"/>
            <a:ext cx="1466850" cy="121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cel file will not scroll down? Fix it with these methods">
            <a:extLst>
              <a:ext uri="{FF2B5EF4-FFF2-40B4-BE49-F238E27FC236}">
                <a16:creationId xmlns:a16="http://schemas.microsoft.com/office/drawing/2014/main" id="{09534B8E-5D18-4658-AAD6-1C5920C0B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33" y="1132765"/>
            <a:ext cx="771312" cy="77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5640A5-0BAD-48FC-BB9D-DE735056A913}"/>
              </a:ext>
            </a:extLst>
          </p:cNvPr>
          <p:cNvCxnSpPr>
            <a:cxnSpLocks/>
            <a:stCxn id="1032" idx="2"/>
            <a:endCxn id="1036" idx="0"/>
          </p:cNvCxnSpPr>
          <p:nvPr/>
        </p:nvCxnSpPr>
        <p:spPr bwMode="auto">
          <a:xfrm>
            <a:off x="3800689" y="1904077"/>
            <a:ext cx="427380" cy="1062605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538238-C284-4B7C-A3D9-680079CE6B58}"/>
              </a:ext>
            </a:extLst>
          </p:cNvPr>
          <p:cNvCxnSpPr>
            <a:cxnSpLocks/>
            <a:endCxn id="1036" idx="3"/>
          </p:cNvCxnSpPr>
          <p:nvPr/>
        </p:nvCxnSpPr>
        <p:spPr bwMode="auto">
          <a:xfrm flipH="1">
            <a:off x="4800884" y="2300181"/>
            <a:ext cx="1790988" cy="99854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F8450DD-B20B-4BF1-BB9A-F68918A792E0}"/>
              </a:ext>
            </a:extLst>
          </p:cNvPr>
          <p:cNvCxnSpPr>
            <a:cxnSpLocks/>
            <a:stCxn id="1026" idx="2"/>
            <a:endCxn id="1036" idx="1"/>
          </p:cNvCxnSpPr>
          <p:nvPr/>
        </p:nvCxnSpPr>
        <p:spPr bwMode="auto">
          <a:xfrm>
            <a:off x="1593484" y="2504365"/>
            <a:ext cx="2061769" cy="794356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CC5FF86A-1312-400C-9A33-5C167A9592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13" y="3532535"/>
            <a:ext cx="4691694" cy="352525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C897B453-DC3C-4346-BFD5-B5B6AE57B50D}"/>
              </a:ext>
            </a:extLst>
          </p:cNvPr>
          <p:cNvGrpSpPr/>
          <p:nvPr/>
        </p:nvGrpSpPr>
        <p:grpSpPr>
          <a:xfrm>
            <a:off x="2745620" y="4693365"/>
            <a:ext cx="1055069" cy="837948"/>
            <a:chOff x="2524837" y="2696286"/>
            <a:chExt cx="2762250" cy="1948369"/>
          </a:xfrm>
        </p:grpSpPr>
        <p:pic>
          <p:nvPicPr>
            <p:cNvPr id="18" name="Picture 4" descr="Project Management Insights w/Power BI - Members-Only Event">
              <a:extLst>
                <a:ext uri="{FF2B5EF4-FFF2-40B4-BE49-F238E27FC236}">
                  <a16:creationId xmlns:a16="http://schemas.microsoft.com/office/drawing/2014/main" id="{9BBB5078-FEAB-47F3-9582-013CED39C4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837" y="2696286"/>
              <a:ext cx="2762250" cy="1657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F1F985-D5FA-42EA-A03B-D668F4E920B1}"/>
                </a:ext>
              </a:extLst>
            </p:cNvPr>
            <p:cNvSpPr txBox="1"/>
            <p:nvPr/>
          </p:nvSpPr>
          <p:spPr>
            <a:xfrm>
              <a:off x="2744426" y="4275323"/>
              <a:ext cx="2323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PowerBI</a:t>
              </a:r>
              <a:r>
                <a:rPr lang="en-US" dirty="0"/>
                <a:t> Project</a:t>
              </a:r>
            </a:p>
          </p:txBody>
        </p:sp>
      </p:grpSp>
      <p:pic>
        <p:nvPicPr>
          <p:cNvPr id="1036" name="Picture 12" descr="Gateway, Inc. - Wikipedia">
            <a:extLst>
              <a:ext uri="{FF2B5EF4-FFF2-40B4-BE49-F238E27FC236}">
                <a16:creationId xmlns:a16="http://schemas.microsoft.com/office/drawing/2014/main" id="{5AAF22D3-A6F7-4265-A515-2AD9DA3DB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253" y="2966682"/>
            <a:ext cx="1145631" cy="66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Notched Right 21">
            <a:extLst>
              <a:ext uri="{FF2B5EF4-FFF2-40B4-BE49-F238E27FC236}">
                <a16:creationId xmlns:a16="http://schemas.microsoft.com/office/drawing/2014/main" id="{BFE6C652-2DCB-4640-80D2-5A96C66216BA}"/>
              </a:ext>
            </a:extLst>
          </p:cNvPr>
          <p:cNvSpPr/>
          <p:nvPr/>
        </p:nvSpPr>
        <p:spPr bwMode="auto">
          <a:xfrm rot="6982347">
            <a:off x="3181627" y="3840672"/>
            <a:ext cx="1145631" cy="685566"/>
          </a:xfrm>
          <a:prstGeom prst="notchedRightArrow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3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B6FB-54CA-44CC-BA34-6613A1A4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03B9A-A7C3-4517-AD5F-EBCFB420D5F4}"/>
              </a:ext>
            </a:extLst>
          </p:cNvPr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Explore more Visual Elements and learn how to use each of those elements properties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Study deeper the DAX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If Direct Query is needed, learn SQL’s Select statements (www.w3schools.com/sql)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Data Gateway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Report Server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PowerApps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R and Python Languages</a:t>
            </a:r>
          </a:p>
        </p:txBody>
      </p:sp>
    </p:spTree>
    <p:extLst>
      <p:ext uri="{BB962C8B-B14F-4D97-AF65-F5344CB8AC3E}">
        <p14:creationId xmlns:p14="http://schemas.microsoft.com/office/powerpoint/2010/main" val="115423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28a0490-1281-45c5-84fe-a78eda3c30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Duration: 2 Days
Training Hours: 9am~5pm
Lunch Break: </a:t>
            </a:r>
          </a:p>
          <a:p>
            <a:pPr lvl="1"/>
            <a:r>
              <a:rPr lang="en-GB" dirty="0"/>
              <a:t>1:00pm~2:00pm (1 Hour)</a:t>
            </a:r>
          </a:p>
          <a:p>
            <a:r>
              <a:rPr lang="en-GB" dirty="0"/>
              <a:t>Short Breaks:</a:t>
            </a:r>
          </a:p>
          <a:p>
            <a:pPr lvl="1"/>
            <a:r>
              <a:rPr lang="en-GB" dirty="0"/>
              <a:t>Morning: 10:45am~11:00am</a:t>
            </a:r>
          </a:p>
          <a:p>
            <a:pPr lvl="1"/>
            <a:r>
              <a:rPr lang="en-GB" dirty="0"/>
              <a:t>Afternoon: 3:30pm~3:45pm</a:t>
            </a:r>
          </a:p>
        </p:txBody>
      </p:sp>
    </p:spTree>
    <p:extLst>
      <p:ext uri="{BB962C8B-B14F-4D97-AF65-F5344CB8AC3E}">
        <p14:creationId xmlns:p14="http://schemas.microsoft.com/office/powerpoint/2010/main" val="9141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BCA0D-13D9-420D-A3A3-F0C438D05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BI?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80F87B-3BE3-4703-990F-06EF3B3550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5375103"/>
              </p:ext>
            </p:extLst>
          </p:nvPr>
        </p:nvGraphicFramePr>
        <p:xfrm>
          <a:off x="1524000" y="1397000"/>
          <a:ext cx="48639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A109DB24-6BE9-4D14-8F48-6AC21E9242F3}"/>
              </a:ext>
            </a:extLst>
          </p:cNvPr>
          <p:cNvGrpSpPr/>
          <p:nvPr/>
        </p:nvGrpSpPr>
        <p:grpSpPr>
          <a:xfrm>
            <a:off x="814509" y="2413000"/>
            <a:ext cx="2184122" cy="4063999"/>
            <a:chOff x="814509" y="2413000"/>
            <a:chExt cx="2184122" cy="4063999"/>
          </a:xfrm>
        </p:grpSpPr>
        <p:sp>
          <p:nvSpPr>
            <p:cNvPr id="12" name="Arrow: Striped Right 11">
              <a:extLst>
                <a:ext uri="{FF2B5EF4-FFF2-40B4-BE49-F238E27FC236}">
                  <a16:creationId xmlns:a16="http://schemas.microsoft.com/office/drawing/2014/main" id="{D138A432-EEC9-467B-B3D8-F977B4EC1DB7}"/>
                </a:ext>
              </a:extLst>
            </p:cNvPr>
            <p:cNvSpPr/>
            <p:nvPr/>
          </p:nvSpPr>
          <p:spPr bwMode="auto">
            <a:xfrm flipH="1">
              <a:off x="1742941" y="2413000"/>
              <a:ext cx="1255690" cy="4063999"/>
            </a:xfrm>
            <a:prstGeom prst="striped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1A8B0B-5FD5-43D2-B78A-CE06659DF659}"/>
                </a:ext>
              </a:extLst>
            </p:cNvPr>
            <p:cNvSpPr txBox="1"/>
            <p:nvPr/>
          </p:nvSpPr>
          <p:spPr>
            <a:xfrm>
              <a:off x="814509" y="4273213"/>
              <a:ext cx="934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DBMS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E5451C-6E29-4F40-8FB1-B7EA24F77FAF}"/>
              </a:ext>
            </a:extLst>
          </p:cNvPr>
          <p:cNvGrpSpPr/>
          <p:nvPr/>
        </p:nvGrpSpPr>
        <p:grpSpPr>
          <a:xfrm>
            <a:off x="5106472" y="1931832"/>
            <a:ext cx="2111864" cy="4752304"/>
            <a:chOff x="5106472" y="1931832"/>
            <a:chExt cx="2111864" cy="4752304"/>
          </a:xfrm>
        </p:grpSpPr>
        <p:sp>
          <p:nvSpPr>
            <p:cNvPr id="14" name="Arrow: Striped Right 13">
              <a:extLst>
                <a:ext uri="{FF2B5EF4-FFF2-40B4-BE49-F238E27FC236}">
                  <a16:creationId xmlns:a16="http://schemas.microsoft.com/office/drawing/2014/main" id="{53A49656-D0E3-47D0-A56F-1E407AFA9A19}"/>
                </a:ext>
              </a:extLst>
            </p:cNvPr>
            <p:cNvSpPr/>
            <p:nvPr/>
          </p:nvSpPr>
          <p:spPr bwMode="auto">
            <a:xfrm>
              <a:off x="5106472" y="1931832"/>
              <a:ext cx="1526147" cy="4752304"/>
            </a:xfrm>
            <a:prstGeom prst="stripedRightArrow">
              <a:avLst>
                <a:gd name="adj1" fmla="val 50000"/>
                <a:gd name="adj2" fmla="val 44872"/>
              </a:avLst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182880" tIns="45720" rIns="18288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B3504D-F844-4915-907F-7F347B3ACB16}"/>
                </a:ext>
              </a:extLst>
            </p:cNvPr>
            <p:cNvSpPr txBox="1"/>
            <p:nvPr/>
          </p:nvSpPr>
          <p:spPr>
            <a:xfrm>
              <a:off x="6730702" y="4123318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49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b815f6b-9c51-4f3a-803e-ecd54c9b54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intelligence scenarios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5"/>
            <a:ext cx="8119156" cy="5147356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Big data is the result of data generated by the internet, social media, and e-commerce: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Data is constantly being gathered for commercial use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Data is constantly growing in size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Reporting: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Extracting data and presenting it to enable decision-making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Show metrics for organizational performance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Analysis: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Evaluating data to discover insights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Data should answer questions, but quickly becomes outdated</a:t>
            </a:r>
          </a:p>
          <a:p>
            <a:pPr lvl="0"/>
            <a:r>
              <a:rPr lang="en-US" sz="2400" b="0" kern="0" dirty="0">
                <a:solidFill>
                  <a:srgbClr val="000000"/>
                </a:solidFill>
              </a:rPr>
              <a:t>Collaboration:</a:t>
            </a:r>
          </a:p>
          <a:p>
            <a:pPr lvl="1"/>
            <a:r>
              <a:rPr lang="en-US" sz="2000" b="0" kern="0" dirty="0">
                <a:solidFill>
                  <a:srgbClr val="000000"/>
                </a:solidFill>
              </a:rPr>
              <a:t>Business analysts need to share data for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119333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c7c886d-73c1-43ae-971e-b0e8137cf9c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 in business intelligence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788" y="1021214"/>
            <a:ext cx="8119156" cy="530924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BI trend is moving away from analyzing historical data, towards real-time analytics and predictions: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Self-service reporting and analysis: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Self-service has existed since the invention of spreadsheets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Widespread adoption of Excel and the use of power tools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Enables independence from IT, quick to produce reports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Increasing adoption of BI: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Organizations of all sizes gathering data and statistics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Essential to react to trends and remain competitive</a:t>
            </a:r>
          </a:p>
          <a:p>
            <a:pPr lvl="1"/>
            <a:r>
              <a:rPr lang="en-US" b="0" kern="0" dirty="0">
                <a:solidFill>
                  <a:srgbClr val="000000"/>
                </a:solidFill>
              </a:rPr>
              <a:t>Availability of out-of-the-box solutions: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Solutions from Tableau, Qlik, Microsoft, Salesforce, and so on</a:t>
            </a:r>
          </a:p>
          <a:p>
            <a:pPr lvl="2"/>
            <a:r>
              <a:rPr lang="en-US" b="0" kern="0" dirty="0">
                <a:solidFill>
                  <a:srgbClr val="000000"/>
                </a:solidFill>
              </a:rPr>
              <a:t>Some have large license fees and may require trained report developer</a:t>
            </a:r>
          </a:p>
        </p:txBody>
      </p:sp>
    </p:spTree>
    <p:extLst>
      <p:ext uri="{BB962C8B-B14F-4D97-AF65-F5344CB8AC3E}">
        <p14:creationId xmlns:p14="http://schemas.microsoft.com/office/powerpoint/2010/main" val="246447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4001-B7E0-4CA0-AAC4-36BA5930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2728-2751-437E-A510-CB04BF36BACD}"/>
              </a:ext>
            </a:extLst>
          </p:cNvPr>
          <p:cNvSpPr txBox="1">
            <a:spLocks/>
          </p:cNvSpPr>
          <p:nvPr/>
        </p:nvSpPr>
        <p:spPr>
          <a:xfrm>
            <a:off x="458788" y="1021214"/>
            <a:ext cx="8119156" cy="5309247"/>
          </a:xfrm>
          <a:prstGeom prst="rect">
            <a:avLst/>
          </a:prstGeom>
        </p:spPr>
        <p:txBody>
          <a:bodyPr/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8788" indent="-169863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54075" indent="-173038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254125" indent="-1651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544638" indent="-168275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0018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4590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9162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373438" indent="-168275" algn="l" rtl="0" eaLnBrk="1" fontAlgn="base" hangingPunct="1">
              <a:lnSpc>
                <a:spcPct val="90000"/>
              </a:lnSpc>
              <a:spcBef>
                <a:spcPct val="70000"/>
              </a:spcBef>
              <a:spcAft>
                <a:spcPct val="0"/>
              </a:spcAft>
              <a:buClr>
                <a:srgbClr val="2D4A6D"/>
              </a:buClr>
              <a:buSzPct val="9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b="0" kern="0" dirty="0">
                <a:solidFill>
                  <a:srgbClr val="000000"/>
                </a:solidFill>
              </a:rPr>
              <a:t>Power Query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Power Pivot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Power View</a:t>
            </a:r>
          </a:p>
          <a:p>
            <a:pPr lvl="0"/>
            <a:r>
              <a:rPr lang="en-US" b="0" kern="0" dirty="0">
                <a:solidFill>
                  <a:srgbClr val="000000"/>
                </a:solidFill>
              </a:rPr>
              <a:t>Power Map</a:t>
            </a:r>
          </a:p>
        </p:txBody>
      </p:sp>
    </p:spTree>
    <p:extLst>
      <p:ext uri="{BB962C8B-B14F-4D97-AF65-F5344CB8AC3E}">
        <p14:creationId xmlns:p14="http://schemas.microsoft.com/office/powerpoint/2010/main" val="2174132651"/>
      </p:ext>
    </p:extLst>
  </p:cSld>
  <p:clrMapOvr>
    <a:masterClrMapping/>
  </p:clrMapOvr>
</p:sld>
</file>

<file path=ppt/theme/theme1.xml><?xml version="1.0" encoding="utf-8"?>
<a:theme xmlns:a="http://schemas.openxmlformats.org/drawingml/2006/main" name="NG_MOC_Core_ModuleNew2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006699"/>
      </a:hlink>
      <a:folHlink>
        <a:srgbClr val="000066"/>
      </a:folHlink>
    </a:clrScheme>
    <a:fontScheme name="2_Master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0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33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00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99CC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66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436F9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5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E4BB0E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FFFFF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NG_MOC_Core_ModuleNew</Template>
  <TotalTime>565</TotalTime>
  <Words>2176</Words>
  <Application>Microsoft Office PowerPoint</Application>
  <PresentationFormat>On-screen Show (4:3)</PresentationFormat>
  <Paragraphs>417</Paragraphs>
  <Slides>41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Verdana</vt:lpstr>
      <vt:lpstr>Wingdings</vt:lpstr>
      <vt:lpstr>Arial</vt:lpstr>
      <vt:lpstr>Calibri</vt:lpstr>
      <vt:lpstr>Segoe UI</vt:lpstr>
      <vt:lpstr>NG_MOC_Core_ModuleNew2</vt:lpstr>
      <vt:lpstr>Introduction</vt:lpstr>
      <vt:lpstr>Your Instructor</vt:lpstr>
      <vt:lpstr>Course URL</vt:lpstr>
      <vt:lpstr>Overview</vt:lpstr>
      <vt:lpstr>Training Schedule</vt:lpstr>
      <vt:lpstr>What is BI?</vt:lpstr>
      <vt:lpstr>Business intelligence scenarios</vt:lpstr>
      <vt:lpstr>Trends in business intelligence</vt:lpstr>
      <vt:lpstr>Power 4</vt:lpstr>
      <vt:lpstr>Process in using Power BI</vt:lpstr>
      <vt:lpstr>Business intelligence project roles</vt:lpstr>
      <vt:lpstr>Enterprise BI data models</vt:lpstr>
      <vt:lpstr>Introduction to data analysis</vt:lpstr>
      <vt:lpstr>Data sources</vt:lpstr>
      <vt:lpstr>Queries</vt:lpstr>
      <vt:lpstr>Data transformations</vt:lpstr>
      <vt:lpstr>Visualization</vt:lpstr>
      <vt:lpstr>Introduction to data visualization</vt:lpstr>
      <vt:lpstr>Charts</vt:lpstr>
      <vt:lpstr>Cards</vt:lpstr>
      <vt:lpstr>Maps</vt:lpstr>
      <vt:lpstr>Tables</vt:lpstr>
      <vt:lpstr>Tree maps</vt:lpstr>
      <vt:lpstr>Formatting charts</vt:lpstr>
      <vt:lpstr>Overview of self-service BI</vt:lpstr>
      <vt:lpstr>Self-service BI trend</vt:lpstr>
      <vt:lpstr>Microsoft tools for self-service BI</vt:lpstr>
      <vt:lpstr>SQL Server Reporting Services</vt:lpstr>
      <vt:lpstr>Excel</vt:lpstr>
      <vt:lpstr>SharePoint Online</vt:lpstr>
      <vt:lpstr>Power BI Desktop</vt:lpstr>
      <vt:lpstr>Power BI Report Server</vt:lpstr>
      <vt:lpstr>Different Between Types of Virtual Columns</vt:lpstr>
      <vt:lpstr>3-Teir Architecture</vt:lpstr>
      <vt:lpstr>Single Page Application</vt:lpstr>
      <vt:lpstr>Remote Procedure Call</vt:lpstr>
      <vt:lpstr>Web Services</vt:lpstr>
      <vt:lpstr>Dashboard</vt:lpstr>
      <vt:lpstr>Local Machine</vt:lpstr>
      <vt:lpstr>After Deploy to Cloud</vt:lpstr>
      <vt:lpstr>What’s Next?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Richard Strange</dc:creator>
  <cp:lastModifiedBy>Corporate Trainer - Trainer 8</cp:lastModifiedBy>
  <cp:revision>28</cp:revision>
  <dcterms:created xsi:type="dcterms:W3CDTF">2019-05-28T15:35:21Z</dcterms:created>
  <dcterms:modified xsi:type="dcterms:W3CDTF">2024-06-08T00:21:07Z</dcterms:modified>
</cp:coreProperties>
</file>