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60" r:id="rId1"/>
  </p:sldMasterIdLst>
  <p:notesMasterIdLst>
    <p:notesMasterId r:id="rId43"/>
  </p:notesMasterIdLst>
  <p:sldIdLst>
    <p:sldId id="256" r:id="rId2"/>
    <p:sldId id="303" r:id="rId3"/>
    <p:sldId id="307" r:id="rId4"/>
    <p:sldId id="257" r:id="rId5"/>
    <p:sldId id="258" r:id="rId6"/>
    <p:sldId id="298" r:id="rId7"/>
    <p:sldId id="259" r:id="rId8"/>
    <p:sldId id="260" r:id="rId9"/>
    <p:sldId id="304" r:id="rId10"/>
    <p:sldId id="305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7" r:id="rId26"/>
    <p:sldId id="280" r:id="rId27"/>
    <p:sldId id="286" r:id="rId28"/>
    <p:sldId id="287" r:id="rId29"/>
    <p:sldId id="288" r:id="rId30"/>
    <p:sldId id="289" r:id="rId31"/>
    <p:sldId id="290" r:id="rId32"/>
    <p:sldId id="291" r:id="rId33"/>
    <p:sldId id="301" r:id="rId34"/>
    <p:sldId id="311" r:id="rId35"/>
    <p:sldId id="308" r:id="rId36"/>
    <p:sldId id="310" r:id="rId37"/>
    <p:sldId id="309" r:id="rId38"/>
    <p:sldId id="306" r:id="rId39"/>
    <p:sldId id="300" r:id="rId40"/>
    <p:sldId id="299" r:id="rId41"/>
    <p:sldId id="302" r:id="rId42"/>
  </p:sldIdLst>
  <p:sldSz cx="9144000" cy="6858000" type="screen4x3"/>
  <p:notesSz cx="6858000" cy="9144000"/>
  <p:embeddedFontLst>
    <p:embeddedFont>
      <p:font typeface="Segoe UI" panose="020B0502040204020203" pitchFamily="34" charset="0"/>
      <p:regular r:id="rId44"/>
      <p:bold r:id="rId45"/>
      <p:italic r:id="rId46"/>
      <p:boldItalic r:id="rId47"/>
    </p:embeddedFont>
    <p:embeddedFont>
      <p:font typeface="Verdana" panose="020B0604030504040204" pitchFamily="34" charset="0"/>
      <p:regular r:id="rId48"/>
      <p:bold r:id="rId49"/>
      <p:italic r:id="rId50"/>
      <p:boldItalic r:id="rId51"/>
    </p:embeddedFont>
  </p:embeddedFont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Verdan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Verdan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Verdan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Verdan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Verdana" pitchFamily="34" charset="0"/>
        <a:ea typeface="+mn-ea"/>
        <a:cs typeface="Arial" charset="0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Verdana" pitchFamily="34" charset="0"/>
        <a:ea typeface="+mn-ea"/>
        <a:cs typeface="Arial" charset="0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Verdana" pitchFamily="34" charset="0"/>
        <a:ea typeface="+mn-ea"/>
        <a:cs typeface="Arial" charset="0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Verdana" pitchFamily="34" charset="0"/>
        <a:ea typeface="+mn-ea"/>
        <a:cs typeface="Arial" charset="0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Verdana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658" autoAdjust="0"/>
    <p:restoredTop sz="86391" autoAdjust="0"/>
  </p:normalViewPr>
  <p:slideViewPr>
    <p:cSldViewPr snapToGrid="0">
      <p:cViewPr varScale="1">
        <p:scale>
          <a:sx n="73" d="100"/>
          <a:sy n="73" d="100"/>
        </p:scale>
        <p:origin x="1290" y="60"/>
      </p:cViewPr>
      <p:guideLst/>
    </p:cSldViewPr>
  </p:slideViewPr>
  <p:outlineViewPr>
    <p:cViewPr>
      <p:scale>
        <a:sx n="33" d="100"/>
        <a:sy n="33" d="100"/>
      </p:scale>
      <p:origin x="0" y="-81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3804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font" Target="fonts/font4.fntdata"/><Relationship Id="rId50" Type="http://schemas.openxmlformats.org/officeDocument/2006/relationships/font" Target="fonts/font7.fntdata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font" Target="fonts/font2.fntdata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font" Target="fonts/font1.fntdata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Relationship Id="rId48" Type="http://schemas.openxmlformats.org/officeDocument/2006/relationships/font" Target="fonts/font5.fntdata"/><Relationship Id="rId8" Type="http://schemas.openxmlformats.org/officeDocument/2006/relationships/slide" Target="slides/slide7.xml"/><Relationship Id="rId51" Type="http://schemas.openxmlformats.org/officeDocument/2006/relationships/font" Target="fonts/font8.fntdata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font" Target="fonts/font3.fntdata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font" Target="fonts/font6.fntdata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4_5">
  <dgm:title val=""/>
  <dgm:desc val=""/>
  <dgm:catLst>
    <dgm:cat type="accent4" pri="11500"/>
  </dgm:catLst>
  <dgm:styleLbl name="node0">
    <dgm:fillClrLst meth="cycle"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>
        <a:alpha val="9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>
        <a:alpha val="90000"/>
      </a:schemeClr>
      <a:schemeClr val="accent4">
        <a:alpha val="5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/>
    <dgm:txEffectClrLst/>
  </dgm:styleLbl>
  <dgm:styleLbl name="lnNode1">
    <dgm:fillClrLst>
      <a:schemeClr val="accent4">
        <a:shade val="90000"/>
      </a:schemeClr>
      <a:schemeClr val="accent4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shade val="80000"/>
        <a:alpha val="50000"/>
      </a:schemeClr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  <a:alpha val="90000"/>
      </a:schemeClr>
      <a:schemeClr val="accent4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f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b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sibTrans1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alpha val="90000"/>
        <a:tint val="40000"/>
      </a:schemeClr>
      <a:schemeClr val="accent4">
        <a:alpha val="5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313E387-CB41-429D-B584-BA5B2EA0B654}" type="doc">
      <dgm:prSet loTypeId="urn:microsoft.com/office/officeart/2005/8/layout/pyramid1" loCatId="pyramid" qsTypeId="urn:microsoft.com/office/officeart/2005/8/quickstyle/3d2" qsCatId="3D" csTypeId="urn:microsoft.com/office/officeart/2005/8/colors/accent1_2" csCatId="accent1" phldr="1"/>
      <dgm:spPr/>
    </dgm:pt>
    <dgm:pt modelId="{6F1F3F3C-F78F-4815-903F-CD27D7425C36}">
      <dgm:prSet phldrT="[Text]"/>
      <dgm:spPr/>
      <dgm:t>
        <a:bodyPr/>
        <a:lstStyle/>
        <a:p>
          <a:r>
            <a:rPr lang="en-US" dirty="0"/>
            <a:t>Wisdom</a:t>
          </a:r>
        </a:p>
      </dgm:t>
    </dgm:pt>
    <dgm:pt modelId="{0AAA9CF5-D272-459D-A782-8E6B12F5A37E}" type="parTrans" cxnId="{B20C186C-331C-4234-8666-C8E8D7B6FC09}">
      <dgm:prSet/>
      <dgm:spPr/>
      <dgm:t>
        <a:bodyPr/>
        <a:lstStyle/>
        <a:p>
          <a:endParaRPr lang="en-US"/>
        </a:p>
      </dgm:t>
    </dgm:pt>
    <dgm:pt modelId="{96FA32E9-4ED8-4515-8B3A-B055CC78716A}" type="sibTrans" cxnId="{B20C186C-331C-4234-8666-C8E8D7B6FC09}">
      <dgm:prSet/>
      <dgm:spPr/>
      <dgm:t>
        <a:bodyPr/>
        <a:lstStyle/>
        <a:p>
          <a:endParaRPr lang="en-US"/>
        </a:p>
      </dgm:t>
    </dgm:pt>
    <dgm:pt modelId="{351459E2-8F2B-412F-BB21-6FC26CEA83D9}">
      <dgm:prSet phldrT="[Text]"/>
      <dgm:spPr/>
      <dgm:t>
        <a:bodyPr/>
        <a:lstStyle/>
        <a:p>
          <a:r>
            <a:rPr lang="en-US" dirty="0"/>
            <a:t>Knowledge</a:t>
          </a:r>
        </a:p>
      </dgm:t>
    </dgm:pt>
    <dgm:pt modelId="{54D67126-8F29-4802-9826-40879F3361B3}" type="parTrans" cxnId="{34D45C2E-9676-4A2A-BE6A-D9123476B629}">
      <dgm:prSet/>
      <dgm:spPr/>
      <dgm:t>
        <a:bodyPr/>
        <a:lstStyle/>
        <a:p>
          <a:endParaRPr lang="en-US"/>
        </a:p>
      </dgm:t>
    </dgm:pt>
    <dgm:pt modelId="{8E3087C0-4A1D-430E-8C31-E00F96675E24}" type="sibTrans" cxnId="{34D45C2E-9676-4A2A-BE6A-D9123476B629}">
      <dgm:prSet/>
      <dgm:spPr/>
      <dgm:t>
        <a:bodyPr/>
        <a:lstStyle/>
        <a:p>
          <a:endParaRPr lang="en-US"/>
        </a:p>
      </dgm:t>
    </dgm:pt>
    <dgm:pt modelId="{FAC7CF48-8F20-40D3-8F3C-5AE928B7BF4F}">
      <dgm:prSet phldrT="[Text]"/>
      <dgm:spPr/>
      <dgm:t>
        <a:bodyPr/>
        <a:lstStyle/>
        <a:p>
          <a:r>
            <a:rPr lang="en-US" dirty="0"/>
            <a:t>Information</a:t>
          </a:r>
        </a:p>
      </dgm:t>
    </dgm:pt>
    <dgm:pt modelId="{7932B4E6-1E6C-4329-A251-7358650E317D}" type="parTrans" cxnId="{8A8B64B8-595A-43CD-BA8B-222AB8813DA2}">
      <dgm:prSet/>
      <dgm:spPr/>
      <dgm:t>
        <a:bodyPr/>
        <a:lstStyle/>
        <a:p>
          <a:endParaRPr lang="en-US"/>
        </a:p>
      </dgm:t>
    </dgm:pt>
    <dgm:pt modelId="{F1CBF4F9-109F-4F23-A62A-03E162115E1C}" type="sibTrans" cxnId="{8A8B64B8-595A-43CD-BA8B-222AB8813DA2}">
      <dgm:prSet/>
      <dgm:spPr/>
      <dgm:t>
        <a:bodyPr/>
        <a:lstStyle/>
        <a:p>
          <a:endParaRPr lang="en-US"/>
        </a:p>
      </dgm:t>
    </dgm:pt>
    <dgm:pt modelId="{0D0200F2-5C37-4D01-A4DF-0AF8928D7D67}">
      <dgm:prSet phldrT="[Text]"/>
      <dgm:spPr/>
      <dgm:t>
        <a:bodyPr/>
        <a:lstStyle/>
        <a:p>
          <a:r>
            <a:rPr lang="en-US" dirty="0"/>
            <a:t>Data</a:t>
          </a:r>
        </a:p>
      </dgm:t>
    </dgm:pt>
    <dgm:pt modelId="{7A75A43F-41D5-416D-A0FA-6169C18B5B6C}" type="parTrans" cxnId="{55FCE12D-C259-444D-AF10-0F2BEFF68BBB}">
      <dgm:prSet/>
      <dgm:spPr/>
      <dgm:t>
        <a:bodyPr/>
        <a:lstStyle/>
        <a:p>
          <a:endParaRPr lang="en-US"/>
        </a:p>
      </dgm:t>
    </dgm:pt>
    <dgm:pt modelId="{8FE952E1-869E-44E2-B736-6E470E7D3339}" type="sibTrans" cxnId="{55FCE12D-C259-444D-AF10-0F2BEFF68BBB}">
      <dgm:prSet/>
      <dgm:spPr/>
      <dgm:t>
        <a:bodyPr/>
        <a:lstStyle/>
        <a:p>
          <a:endParaRPr lang="en-US"/>
        </a:p>
      </dgm:t>
    </dgm:pt>
    <dgm:pt modelId="{F9322FD9-95C0-4AA0-8E65-AD67731964BB}" type="pres">
      <dgm:prSet presAssocID="{C313E387-CB41-429D-B584-BA5B2EA0B654}" presName="Name0" presStyleCnt="0">
        <dgm:presLayoutVars>
          <dgm:dir/>
          <dgm:animLvl val="lvl"/>
          <dgm:resizeHandles val="exact"/>
        </dgm:presLayoutVars>
      </dgm:prSet>
      <dgm:spPr/>
    </dgm:pt>
    <dgm:pt modelId="{78F20154-AA8B-4C24-9FAB-6BE863240314}" type="pres">
      <dgm:prSet presAssocID="{6F1F3F3C-F78F-4815-903F-CD27D7425C36}" presName="Name8" presStyleCnt="0"/>
      <dgm:spPr/>
    </dgm:pt>
    <dgm:pt modelId="{5456C218-3F18-4E60-B3AB-AC26E98F7F0C}" type="pres">
      <dgm:prSet presAssocID="{6F1F3F3C-F78F-4815-903F-CD27D7425C36}" presName="level" presStyleLbl="node1" presStyleIdx="0" presStyleCnt="4">
        <dgm:presLayoutVars>
          <dgm:chMax val="1"/>
          <dgm:bulletEnabled val="1"/>
        </dgm:presLayoutVars>
      </dgm:prSet>
      <dgm:spPr/>
    </dgm:pt>
    <dgm:pt modelId="{735142B5-F460-47D3-A224-C50782C1D509}" type="pres">
      <dgm:prSet presAssocID="{6F1F3F3C-F78F-4815-903F-CD27D7425C36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99F97D02-915A-4887-AB6C-A251A5407C97}" type="pres">
      <dgm:prSet presAssocID="{351459E2-8F2B-412F-BB21-6FC26CEA83D9}" presName="Name8" presStyleCnt="0"/>
      <dgm:spPr/>
    </dgm:pt>
    <dgm:pt modelId="{B88A80F6-F0CD-45C1-88B2-D27294EFDE03}" type="pres">
      <dgm:prSet presAssocID="{351459E2-8F2B-412F-BB21-6FC26CEA83D9}" presName="level" presStyleLbl="node1" presStyleIdx="1" presStyleCnt="4">
        <dgm:presLayoutVars>
          <dgm:chMax val="1"/>
          <dgm:bulletEnabled val="1"/>
        </dgm:presLayoutVars>
      </dgm:prSet>
      <dgm:spPr/>
    </dgm:pt>
    <dgm:pt modelId="{FBB689FD-C059-46D1-BF4B-D1EAEBC8AC3A}" type="pres">
      <dgm:prSet presAssocID="{351459E2-8F2B-412F-BB21-6FC26CEA83D9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7FB2D586-6E70-464B-8439-CBCDD3850FD9}" type="pres">
      <dgm:prSet presAssocID="{FAC7CF48-8F20-40D3-8F3C-5AE928B7BF4F}" presName="Name8" presStyleCnt="0"/>
      <dgm:spPr/>
    </dgm:pt>
    <dgm:pt modelId="{83252914-46C1-4BB5-A8A3-D93C7E85D2DB}" type="pres">
      <dgm:prSet presAssocID="{FAC7CF48-8F20-40D3-8F3C-5AE928B7BF4F}" presName="level" presStyleLbl="node1" presStyleIdx="2" presStyleCnt="4">
        <dgm:presLayoutVars>
          <dgm:chMax val="1"/>
          <dgm:bulletEnabled val="1"/>
        </dgm:presLayoutVars>
      </dgm:prSet>
      <dgm:spPr/>
    </dgm:pt>
    <dgm:pt modelId="{2967F2B2-F1B4-4986-8335-720460389A80}" type="pres">
      <dgm:prSet presAssocID="{FAC7CF48-8F20-40D3-8F3C-5AE928B7BF4F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DF1A5A35-F8AD-42BB-B513-227CF0B511BF}" type="pres">
      <dgm:prSet presAssocID="{0D0200F2-5C37-4D01-A4DF-0AF8928D7D67}" presName="Name8" presStyleCnt="0"/>
      <dgm:spPr/>
    </dgm:pt>
    <dgm:pt modelId="{7A01EAA6-52D1-4EFF-9B17-BAFD6469C899}" type="pres">
      <dgm:prSet presAssocID="{0D0200F2-5C37-4D01-A4DF-0AF8928D7D67}" presName="level" presStyleLbl="node1" presStyleIdx="3" presStyleCnt="4">
        <dgm:presLayoutVars>
          <dgm:chMax val="1"/>
          <dgm:bulletEnabled val="1"/>
        </dgm:presLayoutVars>
      </dgm:prSet>
      <dgm:spPr/>
    </dgm:pt>
    <dgm:pt modelId="{1A42D342-1204-41DA-AF86-D66678B61B6A}" type="pres">
      <dgm:prSet presAssocID="{0D0200F2-5C37-4D01-A4DF-0AF8928D7D67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55FCE12D-C259-444D-AF10-0F2BEFF68BBB}" srcId="{C313E387-CB41-429D-B584-BA5B2EA0B654}" destId="{0D0200F2-5C37-4D01-A4DF-0AF8928D7D67}" srcOrd="3" destOrd="0" parTransId="{7A75A43F-41D5-416D-A0FA-6169C18B5B6C}" sibTransId="{8FE952E1-869E-44E2-B736-6E470E7D3339}"/>
    <dgm:cxn modelId="{34D45C2E-9676-4A2A-BE6A-D9123476B629}" srcId="{C313E387-CB41-429D-B584-BA5B2EA0B654}" destId="{351459E2-8F2B-412F-BB21-6FC26CEA83D9}" srcOrd="1" destOrd="0" parTransId="{54D67126-8F29-4802-9826-40879F3361B3}" sibTransId="{8E3087C0-4A1D-430E-8C31-E00F96675E24}"/>
    <dgm:cxn modelId="{7931906A-3F26-4F97-BBD1-90A92CF4EB04}" type="presOf" srcId="{0D0200F2-5C37-4D01-A4DF-0AF8928D7D67}" destId="{1A42D342-1204-41DA-AF86-D66678B61B6A}" srcOrd="1" destOrd="0" presId="urn:microsoft.com/office/officeart/2005/8/layout/pyramid1"/>
    <dgm:cxn modelId="{B20C186C-331C-4234-8666-C8E8D7B6FC09}" srcId="{C313E387-CB41-429D-B584-BA5B2EA0B654}" destId="{6F1F3F3C-F78F-4815-903F-CD27D7425C36}" srcOrd="0" destOrd="0" parTransId="{0AAA9CF5-D272-459D-A782-8E6B12F5A37E}" sibTransId="{96FA32E9-4ED8-4515-8B3A-B055CC78716A}"/>
    <dgm:cxn modelId="{96E10678-A923-494D-A403-0A4CFC642800}" type="presOf" srcId="{351459E2-8F2B-412F-BB21-6FC26CEA83D9}" destId="{B88A80F6-F0CD-45C1-88B2-D27294EFDE03}" srcOrd="0" destOrd="0" presId="urn:microsoft.com/office/officeart/2005/8/layout/pyramid1"/>
    <dgm:cxn modelId="{2712F5A5-2C72-4B3F-A70E-F350F63121AE}" type="presOf" srcId="{6F1F3F3C-F78F-4815-903F-CD27D7425C36}" destId="{5456C218-3F18-4E60-B3AB-AC26E98F7F0C}" srcOrd="0" destOrd="0" presId="urn:microsoft.com/office/officeart/2005/8/layout/pyramid1"/>
    <dgm:cxn modelId="{8A8B64B8-595A-43CD-BA8B-222AB8813DA2}" srcId="{C313E387-CB41-429D-B584-BA5B2EA0B654}" destId="{FAC7CF48-8F20-40D3-8F3C-5AE928B7BF4F}" srcOrd="2" destOrd="0" parTransId="{7932B4E6-1E6C-4329-A251-7358650E317D}" sibTransId="{F1CBF4F9-109F-4F23-A62A-03E162115E1C}"/>
    <dgm:cxn modelId="{E2FD37C6-23E9-404A-9E0D-3FC90545CFB6}" type="presOf" srcId="{FAC7CF48-8F20-40D3-8F3C-5AE928B7BF4F}" destId="{2967F2B2-F1B4-4986-8335-720460389A80}" srcOrd="1" destOrd="0" presId="urn:microsoft.com/office/officeart/2005/8/layout/pyramid1"/>
    <dgm:cxn modelId="{71EA8BC9-E26D-4752-8BCD-C0BD68F94B81}" type="presOf" srcId="{0D0200F2-5C37-4D01-A4DF-0AF8928D7D67}" destId="{7A01EAA6-52D1-4EFF-9B17-BAFD6469C899}" srcOrd="0" destOrd="0" presId="urn:microsoft.com/office/officeart/2005/8/layout/pyramid1"/>
    <dgm:cxn modelId="{657A20D6-AA42-48D6-8502-D3CB394D8E5A}" type="presOf" srcId="{C313E387-CB41-429D-B584-BA5B2EA0B654}" destId="{F9322FD9-95C0-4AA0-8E65-AD67731964BB}" srcOrd="0" destOrd="0" presId="urn:microsoft.com/office/officeart/2005/8/layout/pyramid1"/>
    <dgm:cxn modelId="{F0AA3BDA-85ED-4E27-BEDE-CA8B56501D18}" type="presOf" srcId="{351459E2-8F2B-412F-BB21-6FC26CEA83D9}" destId="{FBB689FD-C059-46D1-BF4B-D1EAEBC8AC3A}" srcOrd="1" destOrd="0" presId="urn:microsoft.com/office/officeart/2005/8/layout/pyramid1"/>
    <dgm:cxn modelId="{F303D1E0-914F-4A19-8513-FBF43E5570C0}" type="presOf" srcId="{6F1F3F3C-F78F-4815-903F-CD27D7425C36}" destId="{735142B5-F460-47D3-A224-C50782C1D509}" srcOrd="1" destOrd="0" presId="urn:microsoft.com/office/officeart/2005/8/layout/pyramid1"/>
    <dgm:cxn modelId="{B773DAFA-ECDB-4F84-AAEC-54AF49A1F452}" type="presOf" srcId="{FAC7CF48-8F20-40D3-8F3C-5AE928B7BF4F}" destId="{83252914-46C1-4BB5-A8A3-D93C7E85D2DB}" srcOrd="0" destOrd="0" presId="urn:microsoft.com/office/officeart/2005/8/layout/pyramid1"/>
    <dgm:cxn modelId="{D48901D1-2E3D-471C-8492-A379CB780C07}" type="presParOf" srcId="{F9322FD9-95C0-4AA0-8E65-AD67731964BB}" destId="{78F20154-AA8B-4C24-9FAB-6BE863240314}" srcOrd="0" destOrd="0" presId="urn:microsoft.com/office/officeart/2005/8/layout/pyramid1"/>
    <dgm:cxn modelId="{0A352811-54C8-409B-AB96-768FFB7FCC37}" type="presParOf" srcId="{78F20154-AA8B-4C24-9FAB-6BE863240314}" destId="{5456C218-3F18-4E60-B3AB-AC26E98F7F0C}" srcOrd="0" destOrd="0" presId="urn:microsoft.com/office/officeart/2005/8/layout/pyramid1"/>
    <dgm:cxn modelId="{718A979F-DA04-4142-82F3-56E5FFC313D8}" type="presParOf" srcId="{78F20154-AA8B-4C24-9FAB-6BE863240314}" destId="{735142B5-F460-47D3-A224-C50782C1D509}" srcOrd="1" destOrd="0" presId="urn:microsoft.com/office/officeart/2005/8/layout/pyramid1"/>
    <dgm:cxn modelId="{90D84DE9-B8AF-4093-BF7F-59BC46F7D071}" type="presParOf" srcId="{F9322FD9-95C0-4AA0-8E65-AD67731964BB}" destId="{99F97D02-915A-4887-AB6C-A251A5407C97}" srcOrd="1" destOrd="0" presId="urn:microsoft.com/office/officeart/2005/8/layout/pyramid1"/>
    <dgm:cxn modelId="{25C4F599-6C4E-4D94-A4E1-2175B72CB753}" type="presParOf" srcId="{99F97D02-915A-4887-AB6C-A251A5407C97}" destId="{B88A80F6-F0CD-45C1-88B2-D27294EFDE03}" srcOrd="0" destOrd="0" presId="urn:microsoft.com/office/officeart/2005/8/layout/pyramid1"/>
    <dgm:cxn modelId="{D25F2EE9-C1D5-470E-873E-727E8A42EB68}" type="presParOf" srcId="{99F97D02-915A-4887-AB6C-A251A5407C97}" destId="{FBB689FD-C059-46D1-BF4B-D1EAEBC8AC3A}" srcOrd="1" destOrd="0" presId="urn:microsoft.com/office/officeart/2005/8/layout/pyramid1"/>
    <dgm:cxn modelId="{3326BE81-3DDD-49A1-A36C-A7E3CD9FF537}" type="presParOf" srcId="{F9322FD9-95C0-4AA0-8E65-AD67731964BB}" destId="{7FB2D586-6E70-464B-8439-CBCDD3850FD9}" srcOrd="2" destOrd="0" presId="urn:microsoft.com/office/officeart/2005/8/layout/pyramid1"/>
    <dgm:cxn modelId="{F629E88F-B73A-4B84-9960-0C81237BE275}" type="presParOf" srcId="{7FB2D586-6E70-464B-8439-CBCDD3850FD9}" destId="{83252914-46C1-4BB5-A8A3-D93C7E85D2DB}" srcOrd="0" destOrd="0" presId="urn:microsoft.com/office/officeart/2005/8/layout/pyramid1"/>
    <dgm:cxn modelId="{CE4D084A-A99C-4C2D-90E5-71DAE34ADCBA}" type="presParOf" srcId="{7FB2D586-6E70-464B-8439-CBCDD3850FD9}" destId="{2967F2B2-F1B4-4986-8335-720460389A80}" srcOrd="1" destOrd="0" presId="urn:microsoft.com/office/officeart/2005/8/layout/pyramid1"/>
    <dgm:cxn modelId="{FE2E3DCF-F723-4231-A64E-CCD6C37DF090}" type="presParOf" srcId="{F9322FD9-95C0-4AA0-8E65-AD67731964BB}" destId="{DF1A5A35-F8AD-42BB-B513-227CF0B511BF}" srcOrd="3" destOrd="0" presId="urn:microsoft.com/office/officeart/2005/8/layout/pyramid1"/>
    <dgm:cxn modelId="{9FB001D2-046A-434D-A7C8-731EBC41A362}" type="presParOf" srcId="{DF1A5A35-F8AD-42BB-B513-227CF0B511BF}" destId="{7A01EAA6-52D1-4EFF-9B17-BAFD6469C899}" srcOrd="0" destOrd="0" presId="urn:microsoft.com/office/officeart/2005/8/layout/pyramid1"/>
    <dgm:cxn modelId="{24F43D91-FE00-40A8-A3E8-551C3BA5C02B}" type="presParOf" srcId="{DF1A5A35-F8AD-42BB-B513-227CF0B511BF}" destId="{1A42D342-1204-41DA-AF86-D66678B61B6A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3096B95-F7CE-4086-8438-1D2C4F5286E9}" type="doc">
      <dgm:prSet loTypeId="urn:microsoft.com/office/officeart/2005/8/layout/cycle2" loCatId="cycle" qsTypeId="urn:microsoft.com/office/officeart/2005/8/quickstyle/3d3" qsCatId="3D" csTypeId="urn:microsoft.com/office/officeart/2005/8/colors/accent4_5" csCatId="accent4" phldr="1"/>
      <dgm:spPr/>
      <dgm:t>
        <a:bodyPr/>
        <a:lstStyle/>
        <a:p>
          <a:endParaRPr lang="en-US"/>
        </a:p>
      </dgm:t>
    </dgm:pt>
    <dgm:pt modelId="{A535206C-7D1A-45DA-8E85-72BA5AB474EA}">
      <dgm:prSet phldrT="[Text]"/>
      <dgm:spPr/>
      <dgm:t>
        <a:bodyPr/>
        <a:lstStyle/>
        <a:p>
          <a:r>
            <a:rPr lang="en-US" dirty="0"/>
            <a:t>Link to Data Source</a:t>
          </a:r>
        </a:p>
      </dgm:t>
    </dgm:pt>
    <dgm:pt modelId="{527CED88-1C23-475D-B198-C77A42F1643D}" type="parTrans" cxnId="{BE76A37C-BC8D-4F1A-A859-3B0AAA979472}">
      <dgm:prSet/>
      <dgm:spPr/>
      <dgm:t>
        <a:bodyPr/>
        <a:lstStyle/>
        <a:p>
          <a:endParaRPr lang="en-US"/>
        </a:p>
      </dgm:t>
    </dgm:pt>
    <dgm:pt modelId="{AC9105CF-24FC-4AE5-ADC1-275E0FF9BEB5}" type="sibTrans" cxnId="{BE76A37C-BC8D-4F1A-A859-3B0AAA979472}">
      <dgm:prSet/>
      <dgm:spPr/>
      <dgm:t>
        <a:bodyPr/>
        <a:lstStyle/>
        <a:p>
          <a:endParaRPr lang="en-US"/>
        </a:p>
      </dgm:t>
    </dgm:pt>
    <dgm:pt modelId="{9EC05CD0-89CF-4928-BC7F-3762230104AA}">
      <dgm:prSet phldrT="[Text]"/>
      <dgm:spPr/>
      <dgm:t>
        <a:bodyPr/>
        <a:lstStyle/>
        <a:p>
          <a:r>
            <a:rPr lang="en-US" dirty="0"/>
            <a:t>Load Data</a:t>
          </a:r>
        </a:p>
      </dgm:t>
    </dgm:pt>
    <dgm:pt modelId="{D68618C0-72A2-42F5-AC19-FD7725F2A2A5}" type="parTrans" cxnId="{676D39A0-9327-42D3-9756-E9CFECD1B52E}">
      <dgm:prSet/>
      <dgm:spPr/>
      <dgm:t>
        <a:bodyPr/>
        <a:lstStyle/>
        <a:p>
          <a:endParaRPr lang="en-US"/>
        </a:p>
      </dgm:t>
    </dgm:pt>
    <dgm:pt modelId="{23BE29D8-48CF-40C5-8467-639F64AB61D8}" type="sibTrans" cxnId="{676D39A0-9327-42D3-9756-E9CFECD1B52E}">
      <dgm:prSet/>
      <dgm:spPr/>
      <dgm:t>
        <a:bodyPr/>
        <a:lstStyle/>
        <a:p>
          <a:endParaRPr lang="en-US"/>
        </a:p>
      </dgm:t>
    </dgm:pt>
    <dgm:pt modelId="{20FB84BC-A393-4B5D-99E3-FD6B9497B3D2}">
      <dgm:prSet phldrT="[Text]"/>
      <dgm:spPr/>
      <dgm:t>
        <a:bodyPr/>
        <a:lstStyle/>
        <a:p>
          <a:r>
            <a:rPr lang="en-US" dirty="0"/>
            <a:t>Establish Relationship</a:t>
          </a:r>
        </a:p>
      </dgm:t>
    </dgm:pt>
    <dgm:pt modelId="{7DE92A4D-6F6D-41A8-9F93-E714B6BD506C}" type="parTrans" cxnId="{CB159BF2-0DFE-45C3-B22F-EC677899B831}">
      <dgm:prSet/>
      <dgm:spPr/>
      <dgm:t>
        <a:bodyPr/>
        <a:lstStyle/>
        <a:p>
          <a:endParaRPr lang="en-US"/>
        </a:p>
      </dgm:t>
    </dgm:pt>
    <dgm:pt modelId="{953C420B-E88D-4043-BC4A-E9A77C28E7FA}" type="sibTrans" cxnId="{CB159BF2-0DFE-45C3-B22F-EC677899B831}">
      <dgm:prSet/>
      <dgm:spPr/>
      <dgm:t>
        <a:bodyPr/>
        <a:lstStyle/>
        <a:p>
          <a:endParaRPr lang="en-US"/>
        </a:p>
      </dgm:t>
    </dgm:pt>
    <dgm:pt modelId="{00E26652-AF09-4107-9D4C-D23920C9E756}">
      <dgm:prSet phldrT="[Text]"/>
      <dgm:spPr/>
      <dgm:t>
        <a:bodyPr/>
        <a:lstStyle/>
        <a:p>
          <a:r>
            <a:rPr lang="en-US" dirty="0"/>
            <a:t>Prepare Report</a:t>
          </a:r>
        </a:p>
      </dgm:t>
    </dgm:pt>
    <dgm:pt modelId="{712EF4DD-F426-4A39-9C37-496120ED6CB7}" type="parTrans" cxnId="{DFD9F868-B98B-4DD1-839B-7F386B859762}">
      <dgm:prSet/>
      <dgm:spPr/>
      <dgm:t>
        <a:bodyPr/>
        <a:lstStyle/>
        <a:p>
          <a:endParaRPr lang="en-US"/>
        </a:p>
      </dgm:t>
    </dgm:pt>
    <dgm:pt modelId="{DAD5E736-CA72-4CEC-B56E-2850227249EF}" type="sibTrans" cxnId="{DFD9F868-B98B-4DD1-839B-7F386B859762}">
      <dgm:prSet/>
      <dgm:spPr/>
      <dgm:t>
        <a:bodyPr/>
        <a:lstStyle/>
        <a:p>
          <a:endParaRPr lang="en-US"/>
        </a:p>
      </dgm:t>
    </dgm:pt>
    <dgm:pt modelId="{0EA53502-B893-46FD-954F-3B8843B0B84A}">
      <dgm:prSet phldrT="[Text]"/>
      <dgm:spPr/>
      <dgm:t>
        <a:bodyPr/>
        <a:lstStyle/>
        <a:p>
          <a:r>
            <a:rPr lang="en-US" dirty="0"/>
            <a:t>Publish to Cloud</a:t>
          </a:r>
        </a:p>
      </dgm:t>
    </dgm:pt>
    <dgm:pt modelId="{C0D3148A-E824-4427-8BF5-7D725A8A80AF}" type="parTrans" cxnId="{1F4295EA-E34E-40E3-A84E-4EDB2072FBD7}">
      <dgm:prSet/>
      <dgm:spPr/>
      <dgm:t>
        <a:bodyPr/>
        <a:lstStyle/>
        <a:p>
          <a:endParaRPr lang="en-US"/>
        </a:p>
      </dgm:t>
    </dgm:pt>
    <dgm:pt modelId="{06B41369-4378-4B21-8925-DA9FF52D8E39}" type="sibTrans" cxnId="{1F4295EA-E34E-40E3-A84E-4EDB2072FBD7}">
      <dgm:prSet/>
      <dgm:spPr/>
      <dgm:t>
        <a:bodyPr/>
        <a:lstStyle/>
        <a:p>
          <a:endParaRPr lang="en-US"/>
        </a:p>
      </dgm:t>
    </dgm:pt>
    <dgm:pt modelId="{D61F727A-D0DE-42C5-A977-BE7284E92F99}">
      <dgm:prSet phldrT="[Text]"/>
      <dgm:spPr/>
      <dgm:t>
        <a:bodyPr/>
        <a:lstStyle/>
        <a:p>
          <a:r>
            <a:rPr lang="en-US" dirty="0"/>
            <a:t>Transform Data</a:t>
          </a:r>
        </a:p>
      </dgm:t>
    </dgm:pt>
    <dgm:pt modelId="{482D0531-83E3-4A42-809D-BEF5E41F5A70}" type="parTrans" cxnId="{A82157A3-B787-464F-B3DE-AFD78784CE7B}">
      <dgm:prSet/>
      <dgm:spPr/>
      <dgm:t>
        <a:bodyPr/>
        <a:lstStyle/>
        <a:p>
          <a:endParaRPr lang="en-US"/>
        </a:p>
      </dgm:t>
    </dgm:pt>
    <dgm:pt modelId="{C107DC26-4E16-4E6D-AF5A-CD9B683635D8}" type="sibTrans" cxnId="{A82157A3-B787-464F-B3DE-AFD78784CE7B}">
      <dgm:prSet/>
      <dgm:spPr/>
      <dgm:t>
        <a:bodyPr/>
        <a:lstStyle/>
        <a:p>
          <a:endParaRPr lang="en-US"/>
        </a:p>
      </dgm:t>
    </dgm:pt>
    <dgm:pt modelId="{144D2EBC-7287-4428-8F08-47A208D65B90}">
      <dgm:prSet phldrT="[Text]"/>
      <dgm:spPr/>
      <dgm:t>
        <a:bodyPr/>
        <a:lstStyle/>
        <a:p>
          <a:r>
            <a:rPr lang="en-US" dirty="0"/>
            <a:t>Prepare Dashboard</a:t>
          </a:r>
        </a:p>
      </dgm:t>
    </dgm:pt>
    <dgm:pt modelId="{EA6EF10B-DE56-4F89-89D9-09036963BD01}" type="parTrans" cxnId="{5DEAEE85-5F37-4EBA-9BA7-125E75D5AB7F}">
      <dgm:prSet/>
      <dgm:spPr/>
      <dgm:t>
        <a:bodyPr/>
        <a:lstStyle/>
        <a:p>
          <a:endParaRPr lang="en-US"/>
        </a:p>
      </dgm:t>
    </dgm:pt>
    <dgm:pt modelId="{88DCED5A-F704-4FA9-9359-1035D20F1A74}" type="sibTrans" cxnId="{5DEAEE85-5F37-4EBA-9BA7-125E75D5AB7F}">
      <dgm:prSet/>
      <dgm:spPr/>
      <dgm:t>
        <a:bodyPr/>
        <a:lstStyle/>
        <a:p>
          <a:endParaRPr lang="en-US"/>
        </a:p>
      </dgm:t>
    </dgm:pt>
    <dgm:pt modelId="{3EAFA7E5-5C85-4700-9815-8C4B002B5D4C}">
      <dgm:prSet phldrT="[Text]"/>
      <dgm:spPr/>
      <dgm:t>
        <a:bodyPr/>
        <a:lstStyle/>
        <a:p>
          <a:r>
            <a:rPr lang="en-US" dirty="0"/>
            <a:t>Share</a:t>
          </a:r>
        </a:p>
      </dgm:t>
    </dgm:pt>
    <dgm:pt modelId="{DF177AC8-F831-4D2B-8E06-3B84C6B0F3F9}" type="parTrans" cxnId="{0C664049-43C7-4096-BC1B-9B98254B0C9B}">
      <dgm:prSet/>
      <dgm:spPr/>
      <dgm:t>
        <a:bodyPr/>
        <a:lstStyle/>
        <a:p>
          <a:endParaRPr lang="en-US"/>
        </a:p>
      </dgm:t>
    </dgm:pt>
    <dgm:pt modelId="{2BD2E287-3B9D-451E-9EB3-8404DE3ADB6C}" type="sibTrans" cxnId="{0C664049-43C7-4096-BC1B-9B98254B0C9B}">
      <dgm:prSet/>
      <dgm:spPr/>
      <dgm:t>
        <a:bodyPr/>
        <a:lstStyle/>
        <a:p>
          <a:endParaRPr lang="en-US"/>
        </a:p>
      </dgm:t>
    </dgm:pt>
    <dgm:pt modelId="{B4E72130-AF19-4570-B3B0-CF298E426AB1}" type="pres">
      <dgm:prSet presAssocID="{E3096B95-F7CE-4086-8438-1D2C4F5286E9}" presName="cycle" presStyleCnt="0">
        <dgm:presLayoutVars>
          <dgm:dir/>
          <dgm:resizeHandles val="exact"/>
        </dgm:presLayoutVars>
      </dgm:prSet>
      <dgm:spPr/>
    </dgm:pt>
    <dgm:pt modelId="{A1E794A9-BCCC-42A9-BEBE-F8B797E0BAAE}" type="pres">
      <dgm:prSet presAssocID="{A535206C-7D1A-45DA-8E85-72BA5AB474EA}" presName="node" presStyleLbl="node1" presStyleIdx="0" presStyleCnt="8">
        <dgm:presLayoutVars>
          <dgm:bulletEnabled val="1"/>
        </dgm:presLayoutVars>
      </dgm:prSet>
      <dgm:spPr/>
    </dgm:pt>
    <dgm:pt modelId="{DA826B3F-8D16-4B35-89A7-79FF58A69AE8}" type="pres">
      <dgm:prSet presAssocID="{AC9105CF-24FC-4AE5-ADC1-275E0FF9BEB5}" presName="sibTrans" presStyleLbl="sibTrans2D1" presStyleIdx="0" presStyleCnt="8"/>
      <dgm:spPr/>
    </dgm:pt>
    <dgm:pt modelId="{9D473C71-DCF4-4EC2-8216-15CAA7AAE088}" type="pres">
      <dgm:prSet presAssocID="{AC9105CF-24FC-4AE5-ADC1-275E0FF9BEB5}" presName="connectorText" presStyleLbl="sibTrans2D1" presStyleIdx="0" presStyleCnt="8"/>
      <dgm:spPr/>
    </dgm:pt>
    <dgm:pt modelId="{2974AA61-A45D-4822-A701-D1AAA5CA0123}" type="pres">
      <dgm:prSet presAssocID="{D61F727A-D0DE-42C5-A977-BE7284E92F99}" presName="node" presStyleLbl="node1" presStyleIdx="1" presStyleCnt="8">
        <dgm:presLayoutVars>
          <dgm:bulletEnabled val="1"/>
        </dgm:presLayoutVars>
      </dgm:prSet>
      <dgm:spPr/>
    </dgm:pt>
    <dgm:pt modelId="{21E741E1-3AE9-4855-9C1E-EB95BDDC3689}" type="pres">
      <dgm:prSet presAssocID="{C107DC26-4E16-4E6D-AF5A-CD9B683635D8}" presName="sibTrans" presStyleLbl="sibTrans2D1" presStyleIdx="1" presStyleCnt="8"/>
      <dgm:spPr/>
    </dgm:pt>
    <dgm:pt modelId="{70FE7C6D-D86F-439A-90AA-0AC48AA4BCC9}" type="pres">
      <dgm:prSet presAssocID="{C107DC26-4E16-4E6D-AF5A-CD9B683635D8}" presName="connectorText" presStyleLbl="sibTrans2D1" presStyleIdx="1" presStyleCnt="8"/>
      <dgm:spPr/>
    </dgm:pt>
    <dgm:pt modelId="{C3596779-76B1-414D-B3E1-39C8C82C6DD5}" type="pres">
      <dgm:prSet presAssocID="{9EC05CD0-89CF-4928-BC7F-3762230104AA}" presName="node" presStyleLbl="node1" presStyleIdx="2" presStyleCnt="8">
        <dgm:presLayoutVars>
          <dgm:bulletEnabled val="1"/>
        </dgm:presLayoutVars>
      </dgm:prSet>
      <dgm:spPr/>
    </dgm:pt>
    <dgm:pt modelId="{B939ECFD-0163-4052-BDE1-3572ED6EA9BD}" type="pres">
      <dgm:prSet presAssocID="{23BE29D8-48CF-40C5-8467-639F64AB61D8}" presName="sibTrans" presStyleLbl="sibTrans2D1" presStyleIdx="2" presStyleCnt="8"/>
      <dgm:spPr/>
    </dgm:pt>
    <dgm:pt modelId="{E8FFA58B-AE98-403B-87D5-CBDD9357FDC5}" type="pres">
      <dgm:prSet presAssocID="{23BE29D8-48CF-40C5-8467-639F64AB61D8}" presName="connectorText" presStyleLbl="sibTrans2D1" presStyleIdx="2" presStyleCnt="8"/>
      <dgm:spPr/>
    </dgm:pt>
    <dgm:pt modelId="{718E7188-DB5D-4BAF-BD8A-39B389BEE4B9}" type="pres">
      <dgm:prSet presAssocID="{20FB84BC-A393-4B5D-99E3-FD6B9497B3D2}" presName="node" presStyleLbl="node1" presStyleIdx="3" presStyleCnt="8">
        <dgm:presLayoutVars>
          <dgm:bulletEnabled val="1"/>
        </dgm:presLayoutVars>
      </dgm:prSet>
      <dgm:spPr/>
    </dgm:pt>
    <dgm:pt modelId="{1B3498F6-861F-4C7A-9D08-1B1B9AF2FB24}" type="pres">
      <dgm:prSet presAssocID="{953C420B-E88D-4043-BC4A-E9A77C28E7FA}" presName="sibTrans" presStyleLbl="sibTrans2D1" presStyleIdx="3" presStyleCnt="8"/>
      <dgm:spPr/>
    </dgm:pt>
    <dgm:pt modelId="{5CE3AA70-95C1-4988-87C2-6A0261BDA6ED}" type="pres">
      <dgm:prSet presAssocID="{953C420B-E88D-4043-BC4A-E9A77C28E7FA}" presName="connectorText" presStyleLbl="sibTrans2D1" presStyleIdx="3" presStyleCnt="8"/>
      <dgm:spPr/>
    </dgm:pt>
    <dgm:pt modelId="{83249E12-A409-4D21-8429-398BAD63E00E}" type="pres">
      <dgm:prSet presAssocID="{00E26652-AF09-4107-9D4C-D23920C9E756}" presName="node" presStyleLbl="node1" presStyleIdx="4" presStyleCnt="8">
        <dgm:presLayoutVars>
          <dgm:bulletEnabled val="1"/>
        </dgm:presLayoutVars>
      </dgm:prSet>
      <dgm:spPr/>
    </dgm:pt>
    <dgm:pt modelId="{027B81C7-E6A4-47A9-B3AA-A648523E0BAF}" type="pres">
      <dgm:prSet presAssocID="{DAD5E736-CA72-4CEC-B56E-2850227249EF}" presName="sibTrans" presStyleLbl="sibTrans2D1" presStyleIdx="4" presStyleCnt="8"/>
      <dgm:spPr/>
    </dgm:pt>
    <dgm:pt modelId="{E634332E-8C6A-4C94-A98B-F8041E6E76F0}" type="pres">
      <dgm:prSet presAssocID="{DAD5E736-CA72-4CEC-B56E-2850227249EF}" presName="connectorText" presStyleLbl="sibTrans2D1" presStyleIdx="4" presStyleCnt="8"/>
      <dgm:spPr/>
    </dgm:pt>
    <dgm:pt modelId="{74690D98-33A6-4475-8ADF-40E4B44547C2}" type="pres">
      <dgm:prSet presAssocID="{0EA53502-B893-46FD-954F-3B8843B0B84A}" presName="node" presStyleLbl="node1" presStyleIdx="5" presStyleCnt="8">
        <dgm:presLayoutVars>
          <dgm:bulletEnabled val="1"/>
        </dgm:presLayoutVars>
      </dgm:prSet>
      <dgm:spPr/>
    </dgm:pt>
    <dgm:pt modelId="{C3A12F0B-E56C-4C00-8845-35D66D15F0EF}" type="pres">
      <dgm:prSet presAssocID="{06B41369-4378-4B21-8925-DA9FF52D8E39}" presName="sibTrans" presStyleLbl="sibTrans2D1" presStyleIdx="5" presStyleCnt="8"/>
      <dgm:spPr/>
    </dgm:pt>
    <dgm:pt modelId="{AD016E63-0EFC-42A6-BB6C-0A51C86A1A10}" type="pres">
      <dgm:prSet presAssocID="{06B41369-4378-4B21-8925-DA9FF52D8E39}" presName="connectorText" presStyleLbl="sibTrans2D1" presStyleIdx="5" presStyleCnt="8"/>
      <dgm:spPr/>
    </dgm:pt>
    <dgm:pt modelId="{C18AF698-E4C7-4CAB-AA55-233A88D0E471}" type="pres">
      <dgm:prSet presAssocID="{144D2EBC-7287-4428-8F08-47A208D65B90}" presName="node" presStyleLbl="node1" presStyleIdx="6" presStyleCnt="8">
        <dgm:presLayoutVars>
          <dgm:bulletEnabled val="1"/>
        </dgm:presLayoutVars>
      </dgm:prSet>
      <dgm:spPr/>
    </dgm:pt>
    <dgm:pt modelId="{FEE87282-1A4C-422B-A993-C66F177D0A2E}" type="pres">
      <dgm:prSet presAssocID="{88DCED5A-F704-4FA9-9359-1035D20F1A74}" presName="sibTrans" presStyleLbl="sibTrans2D1" presStyleIdx="6" presStyleCnt="8"/>
      <dgm:spPr/>
    </dgm:pt>
    <dgm:pt modelId="{DE2CF242-228C-4B4C-8647-B18414A19042}" type="pres">
      <dgm:prSet presAssocID="{88DCED5A-F704-4FA9-9359-1035D20F1A74}" presName="connectorText" presStyleLbl="sibTrans2D1" presStyleIdx="6" presStyleCnt="8"/>
      <dgm:spPr/>
    </dgm:pt>
    <dgm:pt modelId="{E36C7035-3E89-4E9B-9790-486A0E9DFCA0}" type="pres">
      <dgm:prSet presAssocID="{3EAFA7E5-5C85-4700-9815-8C4B002B5D4C}" presName="node" presStyleLbl="node1" presStyleIdx="7" presStyleCnt="8">
        <dgm:presLayoutVars>
          <dgm:bulletEnabled val="1"/>
        </dgm:presLayoutVars>
      </dgm:prSet>
      <dgm:spPr/>
    </dgm:pt>
    <dgm:pt modelId="{04CBE054-3EC3-4D1A-BC57-18976576F742}" type="pres">
      <dgm:prSet presAssocID="{2BD2E287-3B9D-451E-9EB3-8404DE3ADB6C}" presName="sibTrans" presStyleLbl="sibTrans2D1" presStyleIdx="7" presStyleCnt="8"/>
      <dgm:spPr/>
    </dgm:pt>
    <dgm:pt modelId="{C197EF6F-477D-4FE7-9532-1A00AE668D77}" type="pres">
      <dgm:prSet presAssocID="{2BD2E287-3B9D-451E-9EB3-8404DE3ADB6C}" presName="connectorText" presStyleLbl="sibTrans2D1" presStyleIdx="7" presStyleCnt="8"/>
      <dgm:spPr/>
    </dgm:pt>
  </dgm:ptLst>
  <dgm:cxnLst>
    <dgm:cxn modelId="{A0416600-FCA1-4E55-99C8-D421EA36588F}" type="presOf" srcId="{23BE29D8-48CF-40C5-8467-639F64AB61D8}" destId="{B939ECFD-0163-4052-BDE1-3572ED6EA9BD}" srcOrd="0" destOrd="0" presId="urn:microsoft.com/office/officeart/2005/8/layout/cycle2"/>
    <dgm:cxn modelId="{57F42E15-1A27-41A0-9BC1-04A712594281}" type="presOf" srcId="{953C420B-E88D-4043-BC4A-E9A77C28E7FA}" destId="{5CE3AA70-95C1-4988-87C2-6A0261BDA6ED}" srcOrd="1" destOrd="0" presId="urn:microsoft.com/office/officeart/2005/8/layout/cycle2"/>
    <dgm:cxn modelId="{B679DC1A-D99D-4CC3-A9C4-7F3E8056D85D}" type="presOf" srcId="{E3096B95-F7CE-4086-8438-1D2C4F5286E9}" destId="{B4E72130-AF19-4570-B3B0-CF298E426AB1}" srcOrd="0" destOrd="0" presId="urn:microsoft.com/office/officeart/2005/8/layout/cycle2"/>
    <dgm:cxn modelId="{7BDDEC31-CFF9-4A20-B3B1-CA79EBD48D6C}" type="presOf" srcId="{144D2EBC-7287-4428-8F08-47A208D65B90}" destId="{C18AF698-E4C7-4CAB-AA55-233A88D0E471}" srcOrd="0" destOrd="0" presId="urn:microsoft.com/office/officeart/2005/8/layout/cycle2"/>
    <dgm:cxn modelId="{99EB5C35-BDF6-4254-BA30-6E712B193862}" type="presOf" srcId="{D61F727A-D0DE-42C5-A977-BE7284E92F99}" destId="{2974AA61-A45D-4822-A701-D1AAA5CA0123}" srcOrd="0" destOrd="0" presId="urn:microsoft.com/office/officeart/2005/8/layout/cycle2"/>
    <dgm:cxn modelId="{0EC65F35-9DDE-41FD-8BFD-A3CF71778B13}" type="presOf" srcId="{C107DC26-4E16-4E6D-AF5A-CD9B683635D8}" destId="{70FE7C6D-D86F-439A-90AA-0AC48AA4BCC9}" srcOrd="1" destOrd="0" presId="urn:microsoft.com/office/officeart/2005/8/layout/cycle2"/>
    <dgm:cxn modelId="{B047D43C-B45F-4403-BA61-1F2DC2ACA873}" type="presOf" srcId="{DAD5E736-CA72-4CEC-B56E-2850227249EF}" destId="{027B81C7-E6A4-47A9-B3AA-A648523E0BAF}" srcOrd="0" destOrd="0" presId="urn:microsoft.com/office/officeart/2005/8/layout/cycle2"/>
    <dgm:cxn modelId="{DFD9F868-B98B-4DD1-839B-7F386B859762}" srcId="{E3096B95-F7CE-4086-8438-1D2C4F5286E9}" destId="{00E26652-AF09-4107-9D4C-D23920C9E756}" srcOrd="4" destOrd="0" parTransId="{712EF4DD-F426-4A39-9C37-496120ED6CB7}" sibTransId="{DAD5E736-CA72-4CEC-B56E-2850227249EF}"/>
    <dgm:cxn modelId="{0C664049-43C7-4096-BC1B-9B98254B0C9B}" srcId="{E3096B95-F7CE-4086-8438-1D2C4F5286E9}" destId="{3EAFA7E5-5C85-4700-9815-8C4B002B5D4C}" srcOrd="7" destOrd="0" parTransId="{DF177AC8-F831-4D2B-8E06-3B84C6B0F3F9}" sibTransId="{2BD2E287-3B9D-451E-9EB3-8404DE3ADB6C}"/>
    <dgm:cxn modelId="{E0BEEF49-3B5B-4DEC-89D6-79ECBB41D221}" type="presOf" srcId="{AC9105CF-24FC-4AE5-ADC1-275E0FF9BEB5}" destId="{DA826B3F-8D16-4B35-89A7-79FF58A69AE8}" srcOrd="0" destOrd="0" presId="urn:microsoft.com/office/officeart/2005/8/layout/cycle2"/>
    <dgm:cxn modelId="{0FEC1E76-9C0D-44BD-BB48-75CD85B2836D}" type="presOf" srcId="{2BD2E287-3B9D-451E-9EB3-8404DE3ADB6C}" destId="{C197EF6F-477D-4FE7-9532-1A00AE668D77}" srcOrd="1" destOrd="0" presId="urn:microsoft.com/office/officeart/2005/8/layout/cycle2"/>
    <dgm:cxn modelId="{C4FC2B77-C922-44D8-AF6C-EF015F72DB12}" type="presOf" srcId="{C107DC26-4E16-4E6D-AF5A-CD9B683635D8}" destId="{21E741E1-3AE9-4855-9C1E-EB95BDDC3689}" srcOrd="0" destOrd="0" presId="urn:microsoft.com/office/officeart/2005/8/layout/cycle2"/>
    <dgm:cxn modelId="{BE76A37C-BC8D-4F1A-A859-3B0AAA979472}" srcId="{E3096B95-F7CE-4086-8438-1D2C4F5286E9}" destId="{A535206C-7D1A-45DA-8E85-72BA5AB474EA}" srcOrd="0" destOrd="0" parTransId="{527CED88-1C23-475D-B198-C77A42F1643D}" sibTransId="{AC9105CF-24FC-4AE5-ADC1-275E0FF9BEB5}"/>
    <dgm:cxn modelId="{0960C582-E88F-4A06-BB45-95D144D7A6F8}" type="presOf" srcId="{A535206C-7D1A-45DA-8E85-72BA5AB474EA}" destId="{A1E794A9-BCCC-42A9-BEBE-F8B797E0BAAE}" srcOrd="0" destOrd="0" presId="urn:microsoft.com/office/officeart/2005/8/layout/cycle2"/>
    <dgm:cxn modelId="{5DEAEE85-5F37-4EBA-9BA7-125E75D5AB7F}" srcId="{E3096B95-F7CE-4086-8438-1D2C4F5286E9}" destId="{144D2EBC-7287-4428-8F08-47A208D65B90}" srcOrd="6" destOrd="0" parTransId="{EA6EF10B-DE56-4F89-89D9-09036963BD01}" sibTransId="{88DCED5A-F704-4FA9-9359-1035D20F1A74}"/>
    <dgm:cxn modelId="{1C9DEB86-E2D9-4D66-9B4E-B55516AED541}" type="presOf" srcId="{DAD5E736-CA72-4CEC-B56E-2850227249EF}" destId="{E634332E-8C6A-4C94-A98B-F8041E6E76F0}" srcOrd="1" destOrd="0" presId="urn:microsoft.com/office/officeart/2005/8/layout/cycle2"/>
    <dgm:cxn modelId="{EA6A1191-5F68-4725-937B-49D7305D6F38}" type="presOf" srcId="{06B41369-4378-4B21-8925-DA9FF52D8E39}" destId="{AD016E63-0EFC-42A6-BB6C-0A51C86A1A10}" srcOrd="1" destOrd="0" presId="urn:microsoft.com/office/officeart/2005/8/layout/cycle2"/>
    <dgm:cxn modelId="{3ADF8998-6CB0-4D19-B576-05BED8F9E33A}" type="presOf" srcId="{953C420B-E88D-4043-BC4A-E9A77C28E7FA}" destId="{1B3498F6-861F-4C7A-9D08-1B1B9AF2FB24}" srcOrd="0" destOrd="0" presId="urn:microsoft.com/office/officeart/2005/8/layout/cycle2"/>
    <dgm:cxn modelId="{676D39A0-9327-42D3-9756-E9CFECD1B52E}" srcId="{E3096B95-F7CE-4086-8438-1D2C4F5286E9}" destId="{9EC05CD0-89CF-4928-BC7F-3762230104AA}" srcOrd="2" destOrd="0" parTransId="{D68618C0-72A2-42F5-AC19-FD7725F2A2A5}" sibTransId="{23BE29D8-48CF-40C5-8467-639F64AB61D8}"/>
    <dgm:cxn modelId="{801541A1-EF6B-4663-AE97-6D9969D86984}" type="presOf" srcId="{00E26652-AF09-4107-9D4C-D23920C9E756}" destId="{83249E12-A409-4D21-8429-398BAD63E00E}" srcOrd="0" destOrd="0" presId="urn:microsoft.com/office/officeart/2005/8/layout/cycle2"/>
    <dgm:cxn modelId="{A82157A3-B787-464F-B3DE-AFD78784CE7B}" srcId="{E3096B95-F7CE-4086-8438-1D2C4F5286E9}" destId="{D61F727A-D0DE-42C5-A977-BE7284E92F99}" srcOrd="1" destOrd="0" parTransId="{482D0531-83E3-4A42-809D-BEF5E41F5A70}" sibTransId="{C107DC26-4E16-4E6D-AF5A-CD9B683635D8}"/>
    <dgm:cxn modelId="{6B3F15A8-083D-4DE9-8780-6E38C1DC6EC2}" type="presOf" srcId="{23BE29D8-48CF-40C5-8467-639F64AB61D8}" destId="{E8FFA58B-AE98-403B-87D5-CBDD9357FDC5}" srcOrd="1" destOrd="0" presId="urn:microsoft.com/office/officeart/2005/8/layout/cycle2"/>
    <dgm:cxn modelId="{1EA00AAB-0586-488F-9A6C-85C56848A3DD}" type="presOf" srcId="{2BD2E287-3B9D-451E-9EB3-8404DE3ADB6C}" destId="{04CBE054-3EC3-4D1A-BC57-18976576F742}" srcOrd="0" destOrd="0" presId="urn:microsoft.com/office/officeart/2005/8/layout/cycle2"/>
    <dgm:cxn modelId="{4F3DBFB2-2A7B-48FA-8685-FBEC7868B4BA}" type="presOf" srcId="{AC9105CF-24FC-4AE5-ADC1-275E0FF9BEB5}" destId="{9D473C71-DCF4-4EC2-8216-15CAA7AAE088}" srcOrd="1" destOrd="0" presId="urn:microsoft.com/office/officeart/2005/8/layout/cycle2"/>
    <dgm:cxn modelId="{5C92CDD3-D250-42A9-B8C6-BDC70C8F9490}" type="presOf" srcId="{20FB84BC-A393-4B5D-99E3-FD6B9497B3D2}" destId="{718E7188-DB5D-4BAF-BD8A-39B389BEE4B9}" srcOrd="0" destOrd="0" presId="urn:microsoft.com/office/officeart/2005/8/layout/cycle2"/>
    <dgm:cxn modelId="{10D3DDDA-AD88-4F8C-8208-A37CCD16C397}" type="presOf" srcId="{88DCED5A-F704-4FA9-9359-1035D20F1A74}" destId="{FEE87282-1A4C-422B-A993-C66F177D0A2E}" srcOrd="0" destOrd="0" presId="urn:microsoft.com/office/officeart/2005/8/layout/cycle2"/>
    <dgm:cxn modelId="{60AE07E0-47FB-488A-89FB-7684A42C55E3}" type="presOf" srcId="{0EA53502-B893-46FD-954F-3B8843B0B84A}" destId="{74690D98-33A6-4475-8ADF-40E4B44547C2}" srcOrd="0" destOrd="0" presId="urn:microsoft.com/office/officeart/2005/8/layout/cycle2"/>
    <dgm:cxn modelId="{766A55E3-9161-4496-919C-57CC76E0FCA5}" type="presOf" srcId="{9EC05CD0-89CF-4928-BC7F-3762230104AA}" destId="{C3596779-76B1-414D-B3E1-39C8C82C6DD5}" srcOrd="0" destOrd="0" presId="urn:microsoft.com/office/officeart/2005/8/layout/cycle2"/>
    <dgm:cxn modelId="{1F4295EA-E34E-40E3-A84E-4EDB2072FBD7}" srcId="{E3096B95-F7CE-4086-8438-1D2C4F5286E9}" destId="{0EA53502-B893-46FD-954F-3B8843B0B84A}" srcOrd="5" destOrd="0" parTransId="{C0D3148A-E824-4427-8BF5-7D725A8A80AF}" sibTransId="{06B41369-4378-4B21-8925-DA9FF52D8E39}"/>
    <dgm:cxn modelId="{6C0919EB-477F-4868-90B4-799ACAA70FCA}" type="presOf" srcId="{88DCED5A-F704-4FA9-9359-1035D20F1A74}" destId="{DE2CF242-228C-4B4C-8647-B18414A19042}" srcOrd="1" destOrd="0" presId="urn:microsoft.com/office/officeart/2005/8/layout/cycle2"/>
    <dgm:cxn modelId="{ED282DF1-0986-469C-9D6C-FF7EE16FCF5D}" type="presOf" srcId="{06B41369-4378-4B21-8925-DA9FF52D8E39}" destId="{C3A12F0B-E56C-4C00-8845-35D66D15F0EF}" srcOrd="0" destOrd="0" presId="urn:microsoft.com/office/officeart/2005/8/layout/cycle2"/>
    <dgm:cxn modelId="{CB159BF2-0DFE-45C3-B22F-EC677899B831}" srcId="{E3096B95-F7CE-4086-8438-1D2C4F5286E9}" destId="{20FB84BC-A393-4B5D-99E3-FD6B9497B3D2}" srcOrd="3" destOrd="0" parTransId="{7DE92A4D-6F6D-41A8-9F93-E714B6BD506C}" sibTransId="{953C420B-E88D-4043-BC4A-E9A77C28E7FA}"/>
    <dgm:cxn modelId="{9A6E52FC-7394-4B46-AE18-BC64622C2CB2}" type="presOf" srcId="{3EAFA7E5-5C85-4700-9815-8C4B002B5D4C}" destId="{E36C7035-3E89-4E9B-9790-486A0E9DFCA0}" srcOrd="0" destOrd="0" presId="urn:microsoft.com/office/officeart/2005/8/layout/cycle2"/>
    <dgm:cxn modelId="{DFE8E2AB-AF8A-4B8D-B6D8-F138F1959F89}" type="presParOf" srcId="{B4E72130-AF19-4570-B3B0-CF298E426AB1}" destId="{A1E794A9-BCCC-42A9-BEBE-F8B797E0BAAE}" srcOrd="0" destOrd="0" presId="urn:microsoft.com/office/officeart/2005/8/layout/cycle2"/>
    <dgm:cxn modelId="{32CF9A71-CFD3-4FDA-B81B-243A08BC92F8}" type="presParOf" srcId="{B4E72130-AF19-4570-B3B0-CF298E426AB1}" destId="{DA826B3F-8D16-4B35-89A7-79FF58A69AE8}" srcOrd="1" destOrd="0" presId="urn:microsoft.com/office/officeart/2005/8/layout/cycle2"/>
    <dgm:cxn modelId="{2DAB0431-0062-454C-85EB-BCFDEEB012B5}" type="presParOf" srcId="{DA826B3F-8D16-4B35-89A7-79FF58A69AE8}" destId="{9D473C71-DCF4-4EC2-8216-15CAA7AAE088}" srcOrd="0" destOrd="0" presId="urn:microsoft.com/office/officeart/2005/8/layout/cycle2"/>
    <dgm:cxn modelId="{1A8B35F9-222E-47F5-930C-FFDE55F50C0F}" type="presParOf" srcId="{B4E72130-AF19-4570-B3B0-CF298E426AB1}" destId="{2974AA61-A45D-4822-A701-D1AAA5CA0123}" srcOrd="2" destOrd="0" presId="urn:microsoft.com/office/officeart/2005/8/layout/cycle2"/>
    <dgm:cxn modelId="{68CE1DC8-B346-4898-B1C2-66564FC22962}" type="presParOf" srcId="{B4E72130-AF19-4570-B3B0-CF298E426AB1}" destId="{21E741E1-3AE9-4855-9C1E-EB95BDDC3689}" srcOrd="3" destOrd="0" presId="urn:microsoft.com/office/officeart/2005/8/layout/cycle2"/>
    <dgm:cxn modelId="{7B959512-684B-45FF-9C0B-D9CE3B7C6516}" type="presParOf" srcId="{21E741E1-3AE9-4855-9C1E-EB95BDDC3689}" destId="{70FE7C6D-D86F-439A-90AA-0AC48AA4BCC9}" srcOrd="0" destOrd="0" presId="urn:microsoft.com/office/officeart/2005/8/layout/cycle2"/>
    <dgm:cxn modelId="{E5925EE7-7B28-41D7-A121-65145FE4B0E9}" type="presParOf" srcId="{B4E72130-AF19-4570-B3B0-CF298E426AB1}" destId="{C3596779-76B1-414D-B3E1-39C8C82C6DD5}" srcOrd="4" destOrd="0" presId="urn:microsoft.com/office/officeart/2005/8/layout/cycle2"/>
    <dgm:cxn modelId="{F89F5623-CC17-443D-9BAB-EB512BFC38B3}" type="presParOf" srcId="{B4E72130-AF19-4570-B3B0-CF298E426AB1}" destId="{B939ECFD-0163-4052-BDE1-3572ED6EA9BD}" srcOrd="5" destOrd="0" presId="urn:microsoft.com/office/officeart/2005/8/layout/cycle2"/>
    <dgm:cxn modelId="{1FCB0CA1-3237-4CD8-9AE9-CE5C1223B7DA}" type="presParOf" srcId="{B939ECFD-0163-4052-BDE1-3572ED6EA9BD}" destId="{E8FFA58B-AE98-403B-87D5-CBDD9357FDC5}" srcOrd="0" destOrd="0" presId="urn:microsoft.com/office/officeart/2005/8/layout/cycle2"/>
    <dgm:cxn modelId="{C755747A-A8C3-4357-8631-65CCDF8812C9}" type="presParOf" srcId="{B4E72130-AF19-4570-B3B0-CF298E426AB1}" destId="{718E7188-DB5D-4BAF-BD8A-39B389BEE4B9}" srcOrd="6" destOrd="0" presId="urn:microsoft.com/office/officeart/2005/8/layout/cycle2"/>
    <dgm:cxn modelId="{2277EAC5-1442-4AA8-B692-9FE6EABDC2EF}" type="presParOf" srcId="{B4E72130-AF19-4570-B3B0-CF298E426AB1}" destId="{1B3498F6-861F-4C7A-9D08-1B1B9AF2FB24}" srcOrd="7" destOrd="0" presId="urn:microsoft.com/office/officeart/2005/8/layout/cycle2"/>
    <dgm:cxn modelId="{3DECE09A-AD03-4104-8BF5-5E568ABB0F94}" type="presParOf" srcId="{1B3498F6-861F-4C7A-9D08-1B1B9AF2FB24}" destId="{5CE3AA70-95C1-4988-87C2-6A0261BDA6ED}" srcOrd="0" destOrd="0" presId="urn:microsoft.com/office/officeart/2005/8/layout/cycle2"/>
    <dgm:cxn modelId="{70F9997B-671B-4236-8DF5-B5E6BAEEFE4B}" type="presParOf" srcId="{B4E72130-AF19-4570-B3B0-CF298E426AB1}" destId="{83249E12-A409-4D21-8429-398BAD63E00E}" srcOrd="8" destOrd="0" presId="urn:microsoft.com/office/officeart/2005/8/layout/cycle2"/>
    <dgm:cxn modelId="{8304B202-3DF0-4DB6-87A5-9F7F84458E45}" type="presParOf" srcId="{B4E72130-AF19-4570-B3B0-CF298E426AB1}" destId="{027B81C7-E6A4-47A9-B3AA-A648523E0BAF}" srcOrd="9" destOrd="0" presId="urn:microsoft.com/office/officeart/2005/8/layout/cycle2"/>
    <dgm:cxn modelId="{77336DC3-72FA-4276-8819-34F7E1D2DFF4}" type="presParOf" srcId="{027B81C7-E6A4-47A9-B3AA-A648523E0BAF}" destId="{E634332E-8C6A-4C94-A98B-F8041E6E76F0}" srcOrd="0" destOrd="0" presId="urn:microsoft.com/office/officeart/2005/8/layout/cycle2"/>
    <dgm:cxn modelId="{876209FF-756E-4040-A701-FA8E62BD0665}" type="presParOf" srcId="{B4E72130-AF19-4570-B3B0-CF298E426AB1}" destId="{74690D98-33A6-4475-8ADF-40E4B44547C2}" srcOrd="10" destOrd="0" presId="urn:microsoft.com/office/officeart/2005/8/layout/cycle2"/>
    <dgm:cxn modelId="{9B13B323-1591-4807-9B62-D56F3B32B7EC}" type="presParOf" srcId="{B4E72130-AF19-4570-B3B0-CF298E426AB1}" destId="{C3A12F0B-E56C-4C00-8845-35D66D15F0EF}" srcOrd="11" destOrd="0" presId="urn:microsoft.com/office/officeart/2005/8/layout/cycle2"/>
    <dgm:cxn modelId="{962A0770-D238-4D82-A65B-73A4CFE34BFC}" type="presParOf" srcId="{C3A12F0B-E56C-4C00-8845-35D66D15F0EF}" destId="{AD016E63-0EFC-42A6-BB6C-0A51C86A1A10}" srcOrd="0" destOrd="0" presId="urn:microsoft.com/office/officeart/2005/8/layout/cycle2"/>
    <dgm:cxn modelId="{5E85C9B7-E266-49CE-802E-08C3E36712AF}" type="presParOf" srcId="{B4E72130-AF19-4570-B3B0-CF298E426AB1}" destId="{C18AF698-E4C7-4CAB-AA55-233A88D0E471}" srcOrd="12" destOrd="0" presId="urn:microsoft.com/office/officeart/2005/8/layout/cycle2"/>
    <dgm:cxn modelId="{5E1E9AE3-D60E-4802-9559-6A2559F21813}" type="presParOf" srcId="{B4E72130-AF19-4570-B3B0-CF298E426AB1}" destId="{FEE87282-1A4C-422B-A993-C66F177D0A2E}" srcOrd="13" destOrd="0" presId="urn:microsoft.com/office/officeart/2005/8/layout/cycle2"/>
    <dgm:cxn modelId="{C1850F3B-84B8-4BC2-B11D-EE541AB94E43}" type="presParOf" srcId="{FEE87282-1A4C-422B-A993-C66F177D0A2E}" destId="{DE2CF242-228C-4B4C-8647-B18414A19042}" srcOrd="0" destOrd="0" presId="urn:microsoft.com/office/officeart/2005/8/layout/cycle2"/>
    <dgm:cxn modelId="{A74DC576-DBB7-4632-A5D8-A4EC1EA9E780}" type="presParOf" srcId="{B4E72130-AF19-4570-B3B0-CF298E426AB1}" destId="{E36C7035-3E89-4E9B-9790-486A0E9DFCA0}" srcOrd="14" destOrd="0" presId="urn:microsoft.com/office/officeart/2005/8/layout/cycle2"/>
    <dgm:cxn modelId="{D1C16674-0EE6-4C4E-9EDA-6282BAA2E3B4}" type="presParOf" srcId="{B4E72130-AF19-4570-B3B0-CF298E426AB1}" destId="{04CBE054-3EC3-4D1A-BC57-18976576F742}" srcOrd="15" destOrd="0" presId="urn:microsoft.com/office/officeart/2005/8/layout/cycle2"/>
    <dgm:cxn modelId="{E8ACE759-38CD-4185-823F-35B4665E6967}" type="presParOf" srcId="{04CBE054-3EC3-4D1A-BC57-18976576F742}" destId="{C197EF6F-477D-4FE7-9532-1A00AE668D77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07651F7-449F-4E60-93D6-BC7E31C3F5FC}" type="doc">
      <dgm:prSet loTypeId="urn:microsoft.com/office/officeart/2009/layout/CirclePicture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E78E937-0A09-4D72-A211-DF2E8ECD04C4}">
      <dgm:prSet phldrT="[Text]"/>
      <dgm:spPr/>
      <dgm:t>
        <a:bodyPr/>
        <a:lstStyle/>
        <a:p>
          <a:r>
            <a:rPr lang="en-US" dirty="0"/>
            <a:t>RPC</a:t>
          </a:r>
        </a:p>
      </dgm:t>
    </dgm:pt>
    <dgm:pt modelId="{1357F7BF-A8E4-4F04-920B-5198C3E8B485}" type="parTrans" cxnId="{25DF1793-446F-490B-A680-3134AFF6CB6C}">
      <dgm:prSet/>
      <dgm:spPr/>
      <dgm:t>
        <a:bodyPr/>
        <a:lstStyle/>
        <a:p>
          <a:endParaRPr lang="en-US"/>
        </a:p>
      </dgm:t>
    </dgm:pt>
    <dgm:pt modelId="{EE201641-C2AD-4E82-A64D-4D8E9A573CFB}" type="sibTrans" cxnId="{25DF1793-446F-490B-A680-3134AFF6CB6C}">
      <dgm:prSet/>
      <dgm:spPr/>
      <dgm:t>
        <a:bodyPr/>
        <a:lstStyle/>
        <a:p>
          <a:endParaRPr lang="en-US"/>
        </a:p>
      </dgm:t>
    </dgm:pt>
    <dgm:pt modelId="{3345AA0F-5545-4407-92F0-3D451A9D03E9}" type="asst">
      <dgm:prSet phldrT="[Text]"/>
      <dgm:spPr/>
      <dgm:t>
        <a:bodyPr/>
        <a:lstStyle/>
        <a:p>
          <a:r>
            <a:rPr lang="en-US" dirty="0"/>
            <a:t>CORBA (C++)</a:t>
          </a:r>
        </a:p>
      </dgm:t>
    </dgm:pt>
    <dgm:pt modelId="{B7E0FA73-585C-4D5E-B4D5-7C52D61CEAA1}" type="parTrans" cxnId="{426F6607-5727-4175-936B-994A5AFB9F99}">
      <dgm:prSet/>
      <dgm:spPr/>
      <dgm:t>
        <a:bodyPr/>
        <a:lstStyle/>
        <a:p>
          <a:endParaRPr lang="en-US"/>
        </a:p>
      </dgm:t>
    </dgm:pt>
    <dgm:pt modelId="{0F269987-0F5D-403A-BAB5-079C54D12CA0}" type="sibTrans" cxnId="{426F6607-5727-4175-936B-994A5AFB9F99}">
      <dgm:prSet/>
      <dgm:spPr/>
      <dgm:t>
        <a:bodyPr/>
        <a:lstStyle/>
        <a:p>
          <a:endParaRPr lang="en-US"/>
        </a:p>
      </dgm:t>
    </dgm:pt>
    <dgm:pt modelId="{D68C7F35-4E1C-42E4-8518-79514F6B46AB}">
      <dgm:prSet phldrT="[Text]"/>
      <dgm:spPr/>
      <dgm:t>
        <a:bodyPr/>
        <a:lstStyle/>
        <a:p>
          <a:r>
            <a:rPr lang="en-US" dirty="0"/>
            <a:t>RMI (Java)</a:t>
          </a:r>
        </a:p>
      </dgm:t>
    </dgm:pt>
    <dgm:pt modelId="{DBD1FBD0-97AF-4B5D-B79F-43360196E2EF}" type="parTrans" cxnId="{E6F6C67D-EA75-4CA2-83B1-F363092F19C4}">
      <dgm:prSet/>
      <dgm:spPr/>
      <dgm:t>
        <a:bodyPr/>
        <a:lstStyle/>
        <a:p>
          <a:endParaRPr lang="en-US"/>
        </a:p>
      </dgm:t>
    </dgm:pt>
    <dgm:pt modelId="{A59C65DA-12F1-43F6-A8F5-E8DADB283112}" type="sibTrans" cxnId="{E6F6C67D-EA75-4CA2-83B1-F363092F19C4}">
      <dgm:prSet/>
      <dgm:spPr/>
      <dgm:t>
        <a:bodyPr/>
        <a:lstStyle/>
        <a:p>
          <a:endParaRPr lang="en-US"/>
        </a:p>
      </dgm:t>
    </dgm:pt>
    <dgm:pt modelId="{99E99BC5-175A-4002-9374-0638CD77A8D1}">
      <dgm:prSet phldrT="[Text]"/>
      <dgm:spPr/>
      <dgm:t>
        <a:bodyPr/>
        <a:lstStyle/>
        <a:p>
          <a:r>
            <a:rPr lang="en-US" dirty="0"/>
            <a:t>Remoting (.NET)</a:t>
          </a:r>
        </a:p>
      </dgm:t>
    </dgm:pt>
    <dgm:pt modelId="{7CED023F-4691-4757-BB76-ABA3712FDE45}" type="parTrans" cxnId="{98F8AA16-2EB4-4AA7-A20C-A56F6616FC0C}">
      <dgm:prSet/>
      <dgm:spPr/>
      <dgm:t>
        <a:bodyPr/>
        <a:lstStyle/>
        <a:p>
          <a:endParaRPr lang="en-US"/>
        </a:p>
      </dgm:t>
    </dgm:pt>
    <dgm:pt modelId="{256B1722-DB88-4BBC-AE54-6F3AFF58BB98}" type="sibTrans" cxnId="{98F8AA16-2EB4-4AA7-A20C-A56F6616FC0C}">
      <dgm:prSet/>
      <dgm:spPr/>
      <dgm:t>
        <a:bodyPr/>
        <a:lstStyle/>
        <a:p>
          <a:endParaRPr lang="en-US"/>
        </a:p>
      </dgm:t>
    </dgm:pt>
    <dgm:pt modelId="{7D338AAC-36F7-48C4-AC1F-CB6BEC4DC6F9}">
      <dgm:prSet phldrT="[Text]"/>
      <dgm:spPr/>
      <dgm:t>
        <a:bodyPr/>
        <a:lstStyle/>
        <a:p>
          <a:r>
            <a:rPr lang="en-US" dirty="0"/>
            <a:t>Web Service</a:t>
          </a:r>
        </a:p>
      </dgm:t>
    </dgm:pt>
    <dgm:pt modelId="{A84A563A-1C3A-422C-87A0-434AAA7B948E}" type="parTrans" cxnId="{2DBDF72E-1819-43E6-94FE-E4F17F254D2C}">
      <dgm:prSet/>
      <dgm:spPr/>
      <dgm:t>
        <a:bodyPr/>
        <a:lstStyle/>
        <a:p>
          <a:endParaRPr lang="en-US"/>
        </a:p>
      </dgm:t>
    </dgm:pt>
    <dgm:pt modelId="{B0F935EF-DDF9-4160-9DDC-2138DF82A379}" type="sibTrans" cxnId="{2DBDF72E-1819-43E6-94FE-E4F17F254D2C}">
      <dgm:prSet/>
      <dgm:spPr/>
      <dgm:t>
        <a:bodyPr/>
        <a:lstStyle/>
        <a:p>
          <a:endParaRPr lang="en-US"/>
        </a:p>
      </dgm:t>
    </dgm:pt>
    <dgm:pt modelId="{1055F19C-8077-41CC-AA73-DACC010F5F77}" type="pres">
      <dgm:prSet presAssocID="{907651F7-449F-4E60-93D6-BC7E31C3F5FC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5D23D675-FF8F-4762-AF04-C2816E701744}" type="pres">
      <dgm:prSet presAssocID="{9E78E937-0A09-4D72-A211-DF2E8ECD04C4}" presName="hierRoot1" presStyleCnt="0"/>
      <dgm:spPr/>
    </dgm:pt>
    <dgm:pt modelId="{8E2BB16D-1829-4A6D-BAD8-9411C20A8B90}" type="pres">
      <dgm:prSet presAssocID="{9E78E937-0A09-4D72-A211-DF2E8ECD04C4}" presName="composite" presStyleCnt="0"/>
      <dgm:spPr/>
    </dgm:pt>
    <dgm:pt modelId="{E9BA4B92-453F-4CD7-8B45-FFD32152482A}" type="pres">
      <dgm:prSet presAssocID="{9E78E937-0A09-4D72-A211-DF2E8ECD04C4}" presName="image" presStyleLbl="node0" presStyleIdx="0" presStyleCnt="1"/>
      <dgm:spPr/>
    </dgm:pt>
    <dgm:pt modelId="{7F2A11B1-CBBA-4541-8624-AFAF8489A092}" type="pres">
      <dgm:prSet presAssocID="{9E78E937-0A09-4D72-A211-DF2E8ECD04C4}" presName="text" presStyleLbl="revTx" presStyleIdx="0" presStyleCnt="5">
        <dgm:presLayoutVars>
          <dgm:chPref val="3"/>
        </dgm:presLayoutVars>
      </dgm:prSet>
      <dgm:spPr/>
    </dgm:pt>
    <dgm:pt modelId="{2A945923-E895-4160-9B1E-9069FF847364}" type="pres">
      <dgm:prSet presAssocID="{9E78E937-0A09-4D72-A211-DF2E8ECD04C4}" presName="hierChild2" presStyleCnt="0"/>
      <dgm:spPr/>
    </dgm:pt>
    <dgm:pt modelId="{2956B1FA-0811-434E-847E-4E796851D4B9}" type="pres">
      <dgm:prSet presAssocID="{B7E0FA73-585C-4D5E-B4D5-7C52D61CEAA1}" presName="Name10" presStyleLbl="parChTrans1D2" presStyleIdx="0" presStyleCnt="4"/>
      <dgm:spPr/>
    </dgm:pt>
    <dgm:pt modelId="{4429AA43-8CE9-486E-942B-621035317B86}" type="pres">
      <dgm:prSet presAssocID="{3345AA0F-5545-4407-92F0-3D451A9D03E9}" presName="hierRoot2" presStyleCnt="0"/>
      <dgm:spPr/>
    </dgm:pt>
    <dgm:pt modelId="{2E54D971-6209-4BCE-9A90-80BE0065B0EA}" type="pres">
      <dgm:prSet presAssocID="{3345AA0F-5545-4407-92F0-3D451A9D03E9}" presName="composite2" presStyleCnt="0"/>
      <dgm:spPr/>
    </dgm:pt>
    <dgm:pt modelId="{C13D677B-B1E6-4BD7-81B2-380AA1283888}" type="pres">
      <dgm:prSet presAssocID="{3345AA0F-5545-4407-92F0-3D451A9D03E9}" presName="image2" presStyleLbl="asst1" presStyleIdx="0" presStyleCnt="1"/>
      <dgm:spPr/>
    </dgm:pt>
    <dgm:pt modelId="{4B6BA181-A55B-44C6-AA44-4FE9AD87C21C}" type="pres">
      <dgm:prSet presAssocID="{3345AA0F-5545-4407-92F0-3D451A9D03E9}" presName="text2" presStyleLbl="revTx" presStyleIdx="1" presStyleCnt="5">
        <dgm:presLayoutVars>
          <dgm:chPref val="3"/>
        </dgm:presLayoutVars>
      </dgm:prSet>
      <dgm:spPr/>
    </dgm:pt>
    <dgm:pt modelId="{37F26FE9-1B7F-4AF1-9F8F-B11DA7323634}" type="pres">
      <dgm:prSet presAssocID="{3345AA0F-5545-4407-92F0-3D451A9D03E9}" presName="hierChild3" presStyleCnt="0"/>
      <dgm:spPr/>
    </dgm:pt>
    <dgm:pt modelId="{3A208E48-3141-47C0-BA49-B0686427F218}" type="pres">
      <dgm:prSet presAssocID="{DBD1FBD0-97AF-4B5D-B79F-43360196E2EF}" presName="Name10" presStyleLbl="parChTrans1D2" presStyleIdx="1" presStyleCnt="4"/>
      <dgm:spPr/>
    </dgm:pt>
    <dgm:pt modelId="{EDCF9FB0-8F4E-4AA1-8F94-63500A075BCE}" type="pres">
      <dgm:prSet presAssocID="{D68C7F35-4E1C-42E4-8518-79514F6B46AB}" presName="hierRoot2" presStyleCnt="0"/>
      <dgm:spPr/>
    </dgm:pt>
    <dgm:pt modelId="{9D6DE2FC-E0F3-4179-84F5-717FB0DF7280}" type="pres">
      <dgm:prSet presAssocID="{D68C7F35-4E1C-42E4-8518-79514F6B46AB}" presName="composite2" presStyleCnt="0"/>
      <dgm:spPr/>
    </dgm:pt>
    <dgm:pt modelId="{4B88A8DC-81A8-4640-BA08-09F0154315CA}" type="pres">
      <dgm:prSet presAssocID="{D68C7F35-4E1C-42E4-8518-79514F6B46AB}" presName="image2" presStyleLbl="node2" presStyleIdx="0" presStyleCnt="3"/>
      <dgm:spPr/>
    </dgm:pt>
    <dgm:pt modelId="{8D588E22-9E3A-4D8C-AEC8-018FEB3B3806}" type="pres">
      <dgm:prSet presAssocID="{D68C7F35-4E1C-42E4-8518-79514F6B46AB}" presName="text2" presStyleLbl="revTx" presStyleIdx="2" presStyleCnt="5">
        <dgm:presLayoutVars>
          <dgm:chPref val="3"/>
        </dgm:presLayoutVars>
      </dgm:prSet>
      <dgm:spPr/>
    </dgm:pt>
    <dgm:pt modelId="{5CB26F62-67D6-4452-B50E-EF7442170562}" type="pres">
      <dgm:prSet presAssocID="{D68C7F35-4E1C-42E4-8518-79514F6B46AB}" presName="hierChild3" presStyleCnt="0"/>
      <dgm:spPr/>
    </dgm:pt>
    <dgm:pt modelId="{4A090DA3-9BB8-4E2C-9F29-326CCC2F4E3B}" type="pres">
      <dgm:prSet presAssocID="{7CED023F-4691-4757-BB76-ABA3712FDE45}" presName="Name10" presStyleLbl="parChTrans1D2" presStyleIdx="2" presStyleCnt="4"/>
      <dgm:spPr/>
    </dgm:pt>
    <dgm:pt modelId="{F8AE431B-FB1A-4C64-85AA-011782BDE18B}" type="pres">
      <dgm:prSet presAssocID="{99E99BC5-175A-4002-9374-0638CD77A8D1}" presName="hierRoot2" presStyleCnt="0"/>
      <dgm:spPr/>
    </dgm:pt>
    <dgm:pt modelId="{A0512A02-C28C-494E-811A-854F76966BD9}" type="pres">
      <dgm:prSet presAssocID="{99E99BC5-175A-4002-9374-0638CD77A8D1}" presName="composite2" presStyleCnt="0"/>
      <dgm:spPr/>
    </dgm:pt>
    <dgm:pt modelId="{8CD9A426-BFBA-4AF5-9E62-E340943413B1}" type="pres">
      <dgm:prSet presAssocID="{99E99BC5-175A-4002-9374-0638CD77A8D1}" presName="image2" presStyleLbl="node2" presStyleIdx="1" presStyleCnt="3"/>
      <dgm:spPr/>
    </dgm:pt>
    <dgm:pt modelId="{1A1A53DC-ABDE-4E4E-A4DA-176C645196F7}" type="pres">
      <dgm:prSet presAssocID="{99E99BC5-175A-4002-9374-0638CD77A8D1}" presName="text2" presStyleLbl="revTx" presStyleIdx="3" presStyleCnt="5">
        <dgm:presLayoutVars>
          <dgm:chPref val="3"/>
        </dgm:presLayoutVars>
      </dgm:prSet>
      <dgm:spPr/>
    </dgm:pt>
    <dgm:pt modelId="{AE220E26-2063-4886-BFEF-59F421675A94}" type="pres">
      <dgm:prSet presAssocID="{99E99BC5-175A-4002-9374-0638CD77A8D1}" presName="hierChild3" presStyleCnt="0"/>
      <dgm:spPr/>
    </dgm:pt>
    <dgm:pt modelId="{ECB3CD32-BDB7-47E7-A2F0-51E05ECA7FDA}" type="pres">
      <dgm:prSet presAssocID="{A84A563A-1C3A-422C-87A0-434AAA7B948E}" presName="Name10" presStyleLbl="parChTrans1D2" presStyleIdx="3" presStyleCnt="4"/>
      <dgm:spPr/>
    </dgm:pt>
    <dgm:pt modelId="{6A362AB7-2D69-47AD-9FBC-849C082884F4}" type="pres">
      <dgm:prSet presAssocID="{7D338AAC-36F7-48C4-AC1F-CB6BEC4DC6F9}" presName="hierRoot2" presStyleCnt="0"/>
      <dgm:spPr/>
    </dgm:pt>
    <dgm:pt modelId="{6316C54C-365A-4F7D-8733-443C98D4BD7A}" type="pres">
      <dgm:prSet presAssocID="{7D338AAC-36F7-48C4-AC1F-CB6BEC4DC6F9}" presName="composite2" presStyleCnt="0"/>
      <dgm:spPr/>
    </dgm:pt>
    <dgm:pt modelId="{9FAB591C-B701-4447-9BDC-0E9E71B03622}" type="pres">
      <dgm:prSet presAssocID="{7D338AAC-36F7-48C4-AC1F-CB6BEC4DC6F9}" presName="image2" presStyleLbl="node2" presStyleIdx="2" presStyleCnt="3"/>
      <dgm:spPr/>
    </dgm:pt>
    <dgm:pt modelId="{E2498DA5-2309-4181-983A-0648963281C9}" type="pres">
      <dgm:prSet presAssocID="{7D338AAC-36F7-48C4-AC1F-CB6BEC4DC6F9}" presName="text2" presStyleLbl="revTx" presStyleIdx="4" presStyleCnt="5">
        <dgm:presLayoutVars>
          <dgm:chPref val="3"/>
        </dgm:presLayoutVars>
      </dgm:prSet>
      <dgm:spPr/>
    </dgm:pt>
    <dgm:pt modelId="{CCF1ABDA-3CEE-4C8B-871A-5385E6533138}" type="pres">
      <dgm:prSet presAssocID="{7D338AAC-36F7-48C4-AC1F-CB6BEC4DC6F9}" presName="hierChild3" presStyleCnt="0"/>
      <dgm:spPr/>
    </dgm:pt>
  </dgm:ptLst>
  <dgm:cxnLst>
    <dgm:cxn modelId="{426F6607-5727-4175-936B-994A5AFB9F99}" srcId="{9E78E937-0A09-4D72-A211-DF2E8ECD04C4}" destId="{3345AA0F-5545-4407-92F0-3D451A9D03E9}" srcOrd="0" destOrd="0" parTransId="{B7E0FA73-585C-4D5E-B4D5-7C52D61CEAA1}" sibTransId="{0F269987-0F5D-403A-BAB5-079C54D12CA0}"/>
    <dgm:cxn modelId="{98F8AA16-2EB4-4AA7-A20C-A56F6616FC0C}" srcId="{9E78E937-0A09-4D72-A211-DF2E8ECD04C4}" destId="{99E99BC5-175A-4002-9374-0638CD77A8D1}" srcOrd="2" destOrd="0" parTransId="{7CED023F-4691-4757-BB76-ABA3712FDE45}" sibTransId="{256B1722-DB88-4BBC-AE54-6F3AFF58BB98}"/>
    <dgm:cxn modelId="{167A5E18-0030-468A-82D8-3A8A649C8B3D}" type="presOf" srcId="{B7E0FA73-585C-4D5E-B4D5-7C52D61CEAA1}" destId="{2956B1FA-0811-434E-847E-4E796851D4B9}" srcOrd="0" destOrd="0" presId="urn:microsoft.com/office/officeart/2009/layout/CirclePictureHierarchy"/>
    <dgm:cxn modelId="{983C4519-CFF2-4CA5-8360-59372F3ADEF9}" type="presOf" srcId="{9E78E937-0A09-4D72-A211-DF2E8ECD04C4}" destId="{7F2A11B1-CBBA-4541-8624-AFAF8489A092}" srcOrd="0" destOrd="0" presId="urn:microsoft.com/office/officeart/2009/layout/CirclePictureHierarchy"/>
    <dgm:cxn modelId="{F8A05919-BBC4-43D8-BF63-EB434BDB3A0B}" type="presOf" srcId="{A84A563A-1C3A-422C-87A0-434AAA7B948E}" destId="{ECB3CD32-BDB7-47E7-A2F0-51E05ECA7FDA}" srcOrd="0" destOrd="0" presId="urn:microsoft.com/office/officeart/2009/layout/CirclePictureHierarchy"/>
    <dgm:cxn modelId="{D3FDE12D-ACB8-49D5-8060-8D81059AD519}" type="presOf" srcId="{3345AA0F-5545-4407-92F0-3D451A9D03E9}" destId="{4B6BA181-A55B-44C6-AA44-4FE9AD87C21C}" srcOrd="0" destOrd="0" presId="urn:microsoft.com/office/officeart/2009/layout/CirclePictureHierarchy"/>
    <dgm:cxn modelId="{2DBDF72E-1819-43E6-94FE-E4F17F254D2C}" srcId="{9E78E937-0A09-4D72-A211-DF2E8ECD04C4}" destId="{7D338AAC-36F7-48C4-AC1F-CB6BEC4DC6F9}" srcOrd="3" destOrd="0" parTransId="{A84A563A-1C3A-422C-87A0-434AAA7B948E}" sibTransId="{B0F935EF-DDF9-4160-9DDC-2138DF82A379}"/>
    <dgm:cxn modelId="{48B50638-617C-4752-A41D-CAEDF21D67D6}" type="presOf" srcId="{D68C7F35-4E1C-42E4-8518-79514F6B46AB}" destId="{8D588E22-9E3A-4D8C-AEC8-018FEB3B3806}" srcOrd="0" destOrd="0" presId="urn:microsoft.com/office/officeart/2009/layout/CirclePictureHierarchy"/>
    <dgm:cxn modelId="{99847561-328D-451B-B3E9-9817E52F0B68}" type="presOf" srcId="{907651F7-449F-4E60-93D6-BC7E31C3F5FC}" destId="{1055F19C-8077-41CC-AA73-DACC010F5F77}" srcOrd="0" destOrd="0" presId="urn:microsoft.com/office/officeart/2009/layout/CirclePictureHierarchy"/>
    <dgm:cxn modelId="{268B8A47-C562-491F-B45E-E74BEF45185E}" type="presOf" srcId="{DBD1FBD0-97AF-4B5D-B79F-43360196E2EF}" destId="{3A208E48-3141-47C0-BA49-B0686427F218}" srcOrd="0" destOrd="0" presId="urn:microsoft.com/office/officeart/2009/layout/CirclePictureHierarchy"/>
    <dgm:cxn modelId="{E6F6C67D-EA75-4CA2-83B1-F363092F19C4}" srcId="{9E78E937-0A09-4D72-A211-DF2E8ECD04C4}" destId="{D68C7F35-4E1C-42E4-8518-79514F6B46AB}" srcOrd="1" destOrd="0" parTransId="{DBD1FBD0-97AF-4B5D-B79F-43360196E2EF}" sibTransId="{A59C65DA-12F1-43F6-A8F5-E8DADB283112}"/>
    <dgm:cxn modelId="{25DF1793-446F-490B-A680-3134AFF6CB6C}" srcId="{907651F7-449F-4E60-93D6-BC7E31C3F5FC}" destId="{9E78E937-0A09-4D72-A211-DF2E8ECD04C4}" srcOrd="0" destOrd="0" parTransId="{1357F7BF-A8E4-4F04-920B-5198C3E8B485}" sibTransId="{EE201641-C2AD-4E82-A64D-4D8E9A573CFB}"/>
    <dgm:cxn modelId="{24D82A9B-53D8-4BC1-95C0-91C1BECE8AAC}" type="presOf" srcId="{99E99BC5-175A-4002-9374-0638CD77A8D1}" destId="{1A1A53DC-ABDE-4E4E-A4DA-176C645196F7}" srcOrd="0" destOrd="0" presId="urn:microsoft.com/office/officeart/2009/layout/CirclePictureHierarchy"/>
    <dgm:cxn modelId="{4A8C67BE-4570-4229-8E73-F187704483FC}" type="presOf" srcId="{7CED023F-4691-4757-BB76-ABA3712FDE45}" destId="{4A090DA3-9BB8-4E2C-9F29-326CCC2F4E3B}" srcOrd="0" destOrd="0" presId="urn:microsoft.com/office/officeart/2009/layout/CirclePictureHierarchy"/>
    <dgm:cxn modelId="{421DA2DE-2BF6-4E7F-9842-B84BF130F911}" type="presOf" srcId="{7D338AAC-36F7-48C4-AC1F-CB6BEC4DC6F9}" destId="{E2498DA5-2309-4181-983A-0648963281C9}" srcOrd="0" destOrd="0" presId="urn:microsoft.com/office/officeart/2009/layout/CirclePictureHierarchy"/>
    <dgm:cxn modelId="{FDEFACA5-C482-4090-8632-C5F741D00AE5}" type="presParOf" srcId="{1055F19C-8077-41CC-AA73-DACC010F5F77}" destId="{5D23D675-FF8F-4762-AF04-C2816E701744}" srcOrd="0" destOrd="0" presId="urn:microsoft.com/office/officeart/2009/layout/CirclePictureHierarchy"/>
    <dgm:cxn modelId="{3F063551-DB90-4FE7-A3B1-475AAB0E7325}" type="presParOf" srcId="{5D23D675-FF8F-4762-AF04-C2816E701744}" destId="{8E2BB16D-1829-4A6D-BAD8-9411C20A8B90}" srcOrd="0" destOrd="0" presId="urn:microsoft.com/office/officeart/2009/layout/CirclePictureHierarchy"/>
    <dgm:cxn modelId="{8FC609A1-CF6B-40FC-93C6-07704FEE4415}" type="presParOf" srcId="{8E2BB16D-1829-4A6D-BAD8-9411C20A8B90}" destId="{E9BA4B92-453F-4CD7-8B45-FFD32152482A}" srcOrd="0" destOrd="0" presId="urn:microsoft.com/office/officeart/2009/layout/CirclePictureHierarchy"/>
    <dgm:cxn modelId="{8F886143-3B95-43B7-AC8A-9480BEA4B840}" type="presParOf" srcId="{8E2BB16D-1829-4A6D-BAD8-9411C20A8B90}" destId="{7F2A11B1-CBBA-4541-8624-AFAF8489A092}" srcOrd="1" destOrd="0" presId="urn:microsoft.com/office/officeart/2009/layout/CirclePictureHierarchy"/>
    <dgm:cxn modelId="{74B76553-853F-4160-A5C5-7BBF74949E8C}" type="presParOf" srcId="{5D23D675-FF8F-4762-AF04-C2816E701744}" destId="{2A945923-E895-4160-9B1E-9069FF847364}" srcOrd="1" destOrd="0" presId="urn:microsoft.com/office/officeart/2009/layout/CirclePictureHierarchy"/>
    <dgm:cxn modelId="{12CE7069-0732-4533-B7CD-FF154647C3E8}" type="presParOf" srcId="{2A945923-E895-4160-9B1E-9069FF847364}" destId="{2956B1FA-0811-434E-847E-4E796851D4B9}" srcOrd="0" destOrd="0" presId="urn:microsoft.com/office/officeart/2009/layout/CirclePictureHierarchy"/>
    <dgm:cxn modelId="{5ED6C484-6406-4F0F-8CD3-DEB46BBE2BA7}" type="presParOf" srcId="{2A945923-E895-4160-9B1E-9069FF847364}" destId="{4429AA43-8CE9-486E-942B-621035317B86}" srcOrd="1" destOrd="0" presId="urn:microsoft.com/office/officeart/2009/layout/CirclePictureHierarchy"/>
    <dgm:cxn modelId="{F4A6FE25-38B4-47A4-A412-B0FB142770BC}" type="presParOf" srcId="{4429AA43-8CE9-486E-942B-621035317B86}" destId="{2E54D971-6209-4BCE-9A90-80BE0065B0EA}" srcOrd="0" destOrd="0" presId="urn:microsoft.com/office/officeart/2009/layout/CirclePictureHierarchy"/>
    <dgm:cxn modelId="{1B789BE7-ACAE-414B-90F5-7A188EA019C0}" type="presParOf" srcId="{2E54D971-6209-4BCE-9A90-80BE0065B0EA}" destId="{C13D677B-B1E6-4BD7-81B2-380AA1283888}" srcOrd="0" destOrd="0" presId="urn:microsoft.com/office/officeart/2009/layout/CirclePictureHierarchy"/>
    <dgm:cxn modelId="{952C2FC2-EDCC-47C8-B7EB-85E8F8C3CDC6}" type="presParOf" srcId="{2E54D971-6209-4BCE-9A90-80BE0065B0EA}" destId="{4B6BA181-A55B-44C6-AA44-4FE9AD87C21C}" srcOrd="1" destOrd="0" presId="urn:microsoft.com/office/officeart/2009/layout/CirclePictureHierarchy"/>
    <dgm:cxn modelId="{A7AA0FDB-04F7-4437-B57F-E9F6479F7AB9}" type="presParOf" srcId="{4429AA43-8CE9-486E-942B-621035317B86}" destId="{37F26FE9-1B7F-4AF1-9F8F-B11DA7323634}" srcOrd="1" destOrd="0" presId="urn:microsoft.com/office/officeart/2009/layout/CirclePictureHierarchy"/>
    <dgm:cxn modelId="{82AC019B-349C-4EE1-92E3-30A3F32F5B13}" type="presParOf" srcId="{2A945923-E895-4160-9B1E-9069FF847364}" destId="{3A208E48-3141-47C0-BA49-B0686427F218}" srcOrd="2" destOrd="0" presId="urn:microsoft.com/office/officeart/2009/layout/CirclePictureHierarchy"/>
    <dgm:cxn modelId="{25562B17-3881-49E5-B41D-E051F54CA78E}" type="presParOf" srcId="{2A945923-E895-4160-9B1E-9069FF847364}" destId="{EDCF9FB0-8F4E-4AA1-8F94-63500A075BCE}" srcOrd="3" destOrd="0" presId="urn:microsoft.com/office/officeart/2009/layout/CirclePictureHierarchy"/>
    <dgm:cxn modelId="{B2BABCC9-06B0-4043-9249-E467374DE304}" type="presParOf" srcId="{EDCF9FB0-8F4E-4AA1-8F94-63500A075BCE}" destId="{9D6DE2FC-E0F3-4179-84F5-717FB0DF7280}" srcOrd="0" destOrd="0" presId="urn:microsoft.com/office/officeart/2009/layout/CirclePictureHierarchy"/>
    <dgm:cxn modelId="{F584300D-B45F-48A4-9DB9-56DE6721C665}" type="presParOf" srcId="{9D6DE2FC-E0F3-4179-84F5-717FB0DF7280}" destId="{4B88A8DC-81A8-4640-BA08-09F0154315CA}" srcOrd="0" destOrd="0" presId="urn:microsoft.com/office/officeart/2009/layout/CirclePictureHierarchy"/>
    <dgm:cxn modelId="{99A6977E-AD1B-4136-B521-EAF8482A01B0}" type="presParOf" srcId="{9D6DE2FC-E0F3-4179-84F5-717FB0DF7280}" destId="{8D588E22-9E3A-4D8C-AEC8-018FEB3B3806}" srcOrd="1" destOrd="0" presId="urn:microsoft.com/office/officeart/2009/layout/CirclePictureHierarchy"/>
    <dgm:cxn modelId="{40F58841-9EB4-4ECF-A86F-DE5EFB2BBA02}" type="presParOf" srcId="{EDCF9FB0-8F4E-4AA1-8F94-63500A075BCE}" destId="{5CB26F62-67D6-4452-B50E-EF7442170562}" srcOrd="1" destOrd="0" presId="urn:microsoft.com/office/officeart/2009/layout/CirclePictureHierarchy"/>
    <dgm:cxn modelId="{C093FCD7-F4C6-48D1-852D-EF82176D0833}" type="presParOf" srcId="{2A945923-E895-4160-9B1E-9069FF847364}" destId="{4A090DA3-9BB8-4E2C-9F29-326CCC2F4E3B}" srcOrd="4" destOrd="0" presId="urn:microsoft.com/office/officeart/2009/layout/CirclePictureHierarchy"/>
    <dgm:cxn modelId="{DE845342-1C52-4DC1-8DFA-6AE849E953E5}" type="presParOf" srcId="{2A945923-E895-4160-9B1E-9069FF847364}" destId="{F8AE431B-FB1A-4C64-85AA-011782BDE18B}" srcOrd="5" destOrd="0" presId="urn:microsoft.com/office/officeart/2009/layout/CirclePictureHierarchy"/>
    <dgm:cxn modelId="{649A0AB1-2E95-4A38-B724-9B663C033A34}" type="presParOf" srcId="{F8AE431B-FB1A-4C64-85AA-011782BDE18B}" destId="{A0512A02-C28C-494E-811A-854F76966BD9}" srcOrd="0" destOrd="0" presId="urn:microsoft.com/office/officeart/2009/layout/CirclePictureHierarchy"/>
    <dgm:cxn modelId="{D767AF70-8498-4710-9434-F78940D44ED7}" type="presParOf" srcId="{A0512A02-C28C-494E-811A-854F76966BD9}" destId="{8CD9A426-BFBA-4AF5-9E62-E340943413B1}" srcOrd="0" destOrd="0" presId="urn:microsoft.com/office/officeart/2009/layout/CirclePictureHierarchy"/>
    <dgm:cxn modelId="{4FB4B346-E850-40DC-B5F9-DEE92A2135FD}" type="presParOf" srcId="{A0512A02-C28C-494E-811A-854F76966BD9}" destId="{1A1A53DC-ABDE-4E4E-A4DA-176C645196F7}" srcOrd="1" destOrd="0" presId="urn:microsoft.com/office/officeart/2009/layout/CirclePictureHierarchy"/>
    <dgm:cxn modelId="{8628C1D4-EBA4-4897-ABE9-52C355D3ABB3}" type="presParOf" srcId="{F8AE431B-FB1A-4C64-85AA-011782BDE18B}" destId="{AE220E26-2063-4886-BFEF-59F421675A94}" srcOrd="1" destOrd="0" presId="urn:microsoft.com/office/officeart/2009/layout/CirclePictureHierarchy"/>
    <dgm:cxn modelId="{DAE78C72-A7F5-44E8-A9D6-3CA1E6E9CE18}" type="presParOf" srcId="{2A945923-E895-4160-9B1E-9069FF847364}" destId="{ECB3CD32-BDB7-47E7-A2F0-51E05ECA7FDA}" srcOrd="6" destOrd="0" presId="urn:microsoft.com/office/officeart/2009/layout/CirclePictureHierarchy"/>
    <dgm:cxn modelId="{F27C3E35-861E-40A3-B827-8BF678D738F2}" type="presParOf" srcId="{2A945923-E895-4160-9B1E-9069FF847364}" destId="{6A362AB7-2D69-47AD-9FBC-849C082884F4}" srcOrd="7" destOrd="0" presId="urn:microsoft.com/office/officeart/2009/layout/CirclePictureHierarchy"/>
    <dgm:cxn modelId="{1D31068A-4759-4E7D-908B-4169624CC084}" type="presParOf" srcId="{6A362AB7-2D69-47AD-9FBC-849C082884F4}" destId="{6316C54C-365A-4F7D-8733-443C98D4BD7A}" srcOrd="0" destOrd="0" presId="urn:microsoft.com/office/officeart/2009/layout/CirclePictureHierarchy"/>
    <dgm:cxn modelId="{D02EA43C-6AA2-4BEA-A849-2C46B68187A3}" type="presParOf" srcId="{6316C54C-365A-4F7D-8733-443C98D4BD7A}" destId="{9FAB591C-B701-4447-9BDC-0E9E71B03622}" srcOrd="0" destOrd="0" presId="urn:microsoft.com/office/officeart/2009/layout/CirclePictureHierarchy"/>
    <dgm:cxn modelId="{7EB4FC23-66B5-4E2C-97D1-E60CC02E6046}" type="presParOf" srcId="{6316C54C-365A-4F7D-8733-443C98D4BD7A}" destId="{E2498DA5-2309-4181-983A-0648963281C9}" srcOrd="1" destOrd="0" presId="urn:microsoft.com/office/officeart/2009/layout/CirclePictureHierarchy"/>
    <dgm:cxn modelId="{74E3CABA-6C4C-4217-84F4-89401E875CB1}" type="presParOf" srcId="{6A362AB7-2D69-47AD-9FBC-849C082884F4}" destId="{CCF1ABDA-3CEE-4C8B-871A-5385E6533138}" srcOrd="1" destOrd="0" presId="urn:microsoft.com/office/officeart/2009/layout/CirclePicture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456C218-3F18-4E60-B3AB-AC26E98F7F0C}">
      <dsp:nvSpPr>
        <dsp:cNvPr id="0" name=""/>
        <dsp:cNvSpPr/>
      </dsp:nvSpPr>
      <dsp:spPr>
        <a:xfrm>
          <a:off x="1823970" y="0"/>
          <a:ext cx="1215980" cy="1016000"/>
        </a:xfrm>
        <a:prstGeom prst="trapezoid">
          <a:avLst>
            <a:gd name="adj" fmla="val 59842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Wisdom</a:t>
          </a:r>
        </a:p>
      </dsp:txBody>
      <dsp:txXfrm>
        <a:off x="1823970" y="0"/>
        <a:ext cx="1215980" cy="1016000"/>
      </dsp:txXfrm>
    </dsp:sp>
    <dsp:sp modelId="{B88A80F6-F0CD-45C1-88B2-D27294EFDE03}">
      <dsp:nvSpPr>
        <dsp:cNvPr id="0" name=""/>
        <dsp:cNvSpPr/>
      </dsp:nvSpPr>
      <dsp:spPr>
        <a:xfrm>
          <a:off x="1215980" y="1015999"/>
          <a:ext cx="2431960" cy="1016000"/>
        </a:xfrm>
        <a:prstGeom prst="trapezoid">
          <a:avLst>
            <a:gd name="adj" fmla="val 59842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Knowledge</a:t>
          </a:r>
        </a:p>
      </dsp:txBody>
      <dsp:txXfrm>
        <a:off x="1641573" y="1015999"/>
        <a:ext cx="1580774" cy="1016000"/>
      </dsp:txXfrm>
    </dsp:sp>
    <dsp:sp modelId="{83252914-46C1-4BB5-A8A3-D93C7E85D2DB}">
      <dsp:nvSpPr>
        <dsp:cNvPr id="0" name=""/>
        <dsp:cNvSpPr/>
      </dsp:nvSpPr>
      <dsp:spPr>
        <a:xfrm>
          <a:off x="607990" y="2031999"/>
          <a:ext cx="3647940" cy="1016000"/>
        </a:xfrm>
        <a:prstGeom prst="trapezoid">
          <a:avLst>
            <a:gd name="adj" fmla="val 59842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Information</a:t>
          </a:r>
        </a:p>
      </dsp:txBody>
      <dsp:txXfrm>
        <a:off x="1246379" y="2031999"/>
        <a:ext cx="2371161" cy="1016000"/>
      </dsp:txXfrm>
    </dsp:sp>
    <dsp:sp modelId="{7A01EAA6-52D1-4EFF-9B17-BAFD6469C899}">
      <dsp:nvSpPr>
        <dsp:cNvPr id="0" name=""/>
        <dsp:cNvSpPr/>
      </dsp:nvSpPr>
      <dsp:spPr>
        <a:xfrm>
          <a:off x="0" y="3047999"/>
          <a:ext cx="4863921" cy="1016000"/>
        </a:xfrm>
        <a:prstGeom prst="trapezoid">
          <a:avLst>
            <a:gd name="adj" fmla="val 59842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Data</a:t>
          </a:r>
        </a:p>
      </dsp:txBody>
      <dsp:txXfrm>
        <a:off x="851186" y="3047999"/>
        <a:ext cx="3161548" cy="10160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1E794A9-BCCC-42A9-BEBE-F8B797E0BAAE}">
      <dsp:nvSpPr>
        <dsp:cNvPr id="0" name=""/>
        <dsp:cNvSpPr/>
      </dsp:nvSpPr>
      <dsp:spPr>
        <a:xfrm>
          <a:off x="3720644" y="782"/>
          <a:ext cx="1242335" cy="1242335"/>
        </a:xfrm>
        <a:prstGeom prst="ellipse">
          <a:avLst/>
        </a:prstGeom>
        <a:solidFill>
          <a:schemeClr val="accent4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Link to Data Source</a:t>
          </a:r>
        </a:p>
      </dsp:txBody>
      <dsp:txXfrm>
        <a:off x="3902580" y="182718"/>
        <a:ext cx="878463" cy="878463"/>
      </dsp:txXfrm>
    </dsp:sp>
    <dsp:sp modelId="{DA826B3F-8D16-4B35-89A7-79FF58A69AE8}">
      <dsp:nvSpPr>
        <dsp:cNvPr id="0" name=""/>
        <dsp:cNvSpPr/>
      </dsp:nvSpPr>
      <dsp:spPr>
        <a:xfrm rot="1350000">
          <a:off x="5029692" y="765580"/>
          <a:ext cx="330003" cy="419288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800" kern="1200"/>
        </a:p>
      </dsp:txBody>
      <dsp:txXfrm>
        <a:off x="5033460" y="830495"/>
        <a:ext cx="231002" cy="251572"/>
      </dsp:txXfrm>
    </dsp:sp>
    <dsp:sp modelId="{2974AA61-A45D-4822-A701-D1AAA5CA0123}">
      <dsp:nvSpPr>
        <dsp:cNvPr id="0" name=""/>
        <dsp:cNvSpPr/>
      </dsp:nvSpPr>
      <dsp:spPr>
        <a:xfrm>
          <a:off x="5443665" y="714480"/>
          <a:ext cx="1242335" cy="1242335"/>
        </a:xfrm>
        <a:prstGeom prst="ellipse">
          <a:avLst/>
        </a:prstGeom>
        <a:solidFill>
          <a:schemeClr val="accent4">
            <a:alpha val="90000"/>
            <a:hueOff val="0"/>
            <a:satOff val="0"/>
            <a:lumOff val="0"/>
            <a:alphaOff val="-5714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Transform Data</a:t>
          </a:r>
        </a:p>
      </dsp:txBody>
      <dsp:txXfrm>
        <a:off x="5625601" y="896416"/>
        <a:ext cx="878463" cy="878463"/>
      </dsp:txXfrm>
    </dsp:sp>
    <dsp:sp modelId="{21E741E1-3AE9-4855-9C1E-EB95BDDC3689}">
      <dsp:nvSpPr>
        <dsp:cNvPr id="0" name=""/>
        <dsp:cNvSpPr/>
      </dsp:nvSpPr>
      <dsp:spPr>
        <a:xfrm rot="4050000">
          <a:off x="6253106" y="1978885"/>
          <a:ext cx="330003" cy="419288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shade val="90000"/>
            <a:hueOff val="0"/>
            <a:satOff val="0"/>
            <a:lumOff val="10505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800" kern="1200"/>
        </a:p>
      </dsp:txBody>
      <dsp:txXfrm>
        <a:off x="6283663" y="2017011"/>
        <a:ext cx="231002" cy="251572"/>
      </dsp:txXfrm>
    </dsp:sp>
    <dsp:sp modelId="{C3596779-76B1-414D-B3E1-39C8C82C6DD5}">
      <dsp:nvSpPr>
        <dsp:cNvPr id="0" name=""/>
        <dsp:cNvSpPr/>
      </dsp:nvSpPr>
      <dsp:spPr>
        <a:xfrm>
          <a:off x="6157364" y="2437501"/>
          <a:ext cx="1242335" cy="1242335"/>
        </a:xfrm>
        <a:prstGeom prst="ellipse">
          <a:avLst/>
        </a:prstGeom>
        <a:solidFill>
          <a:schemeClr val="accent4">
            <a:alpha val="90000"/>
            <a:hueOff val="0"/>
            <a:satOff val="0"/>
            <a:lumOff val="0"/>
            <a:alphaOff val="-11429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Load Data</a:t>
          </a:r>
        </a:p>
      </dsp:txBody>
      <dsp:txXfrm>
        <a:off x="6339300" y="2619437"/>
        <a:ext cx="878463" cy="878463"/>
      </dsp:txXfrm>
    </dsp:sp>
    <dsp:sp modelId="{B939ECFD-0163-4052-BDE1-3572ED6EA9BD}">
      <dsp:nvSpPr>
        <dsp:cNvPr id="0" name=""/>
        <dsp:cNvSpPr/>
      </dsp:nvSpPr>
      <dsp:spPr>
        <a:xfrm rot="6750000">
          <a:off x="6260254" y="3701906"/>
          <a:ext cx="330003" cy="419288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shade val="90000"/>
            <a:hueOff val="0"/>
            <a:satOff val="0"/>
            <a:lumOff val="2101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800" kern="1200"/>
        </a:p>
      </dsp:txBody>
      <dsp:txXfrm rot="10800000">
        <a:off x="6328698" y="3740032"/>
        <a:ext cx="231002" cy="251572"/>
      </dsp:txXfrm>
    </dsp:sp>
    <dsp:sp modelId="{718E7188-DB5D-4BAF-BD8A-39B389BEE4B9}">
      <dsp:nvSpPr>
        <dsp:cNvPr id="0" name=""/>
        <dsp:cNvSpPr/>
      </dsp:nvSpPr>
      <dsp:spPr>
        <a:xfrm>
          <a:off x="5443665" y="4160522"/>
          <a:ext cx="1242335" cy="1242335"/>
        </a:xfrm>
        <a:prstGeom prst="ellipse">
          <a:avLst/>
        </a:prstGeom>
        <a:solidFill>
          <a:schemeClr val="accent4">
            <a:alpha val="90000"/>
            <a:hueOff val="0"/>
            <a:satOff val="0"/>
            <a:lumOff val="0"/>
            <a:alphaOff val="-17143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Establish Relationship</a:t>
          </a:r>
        </a:p>
      </dsp:txBody>
      <dsp:txXfrm>
        <a:off x="5625601" y="4342458"/>
        <a:ext cx="878463" cy="878463"/>
      </dsp:txXfrm>
    </dsp:sp>
    <dsp:sp modelId="{1B3498F6-861F-4C7A-9D08-1B1B9AF2FB24}">
      <dsp:nvSpPr>
        <dsp:cNvPr id="0" name=""/>
        <dsp:cNvSpPr/>
      </dsp:nvSpPr>
      <dsp:spPr>
        <a:xfrm rot="9450000">
          <a:off x="5046949" y="4925320"/>
          <a:ext cx="330003" cy="419288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shade val="90000"/>
            <a:hueOff val="0"/>
            <a:satOff val="0"/>
            <a:lumOff val="31515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800" kern="1200"/>
        </a:p>
      </dsp:txBody>
      <dsp:txXfrm rot="10800000">
        <a:off x="5142182" y="4990235"/>
        <a:ext cx="231002" cy="251572"/>
      </dsp:txXfrm>
    </dsp:sp>
    <dsp:sp modelId="{83249E12-A409-4D21-8429-398BAD63E00E}">
      <dsp:nvSpPr>
        <dsp:cNvPr id="0" name=""/>
        <dsp:cNvSpPr/>
      </dsp:nvSpPr>
      <dsp:spPr>
        <a:xfrm>
          <a:off x="3720644" y="4874220"/>
          <a:ext cx="1242335" cy="1242335"/>
        </a:xfrm>
        <a:prstGeom prst="ellipse">
          <a:avLst/>
        </a:prstGeom>
        <a:solidFill>
          <a:schemeClr val="accent4">
            <a:alpha val="90000"/>
            <a:hueOff val="0"/>
            <a:satOff val="0"/>
            <a:lumOff val="0"/>
            <a:alphaOff val="-22857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Prepare Report</a:t>
          </a:r>
        </a:p>
      </dsp:txBody>
      <dsp:txXfrm>
        <a:off x="3902580" y="5056156"/>
        <a:ext cx="878463" cy="878463"/>
      </dsp:txXfrm>
    </dsp:sp>
    <dsp:sp modelId="{027B81C7-E6A4-47A9-B3AA-A648523E0BAF}">
      <dsp:nvSpPr>
        <dsp:cNvPr id="0" name=""/>
        <dsp:cNvSpPr/>
      </dsp:nvSpPr>
      <dsp:spPr>
        <a:xfrm rot="12150000">
          <a:off x="3323929" y="4932468"/>
          <a:ext cx="330003" cy="419288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shade val="90000"/>
            <a:hueOff val="0"/>
            <a:satOff val="0"/>
            <a:lumOff val="42021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800" kern="1200"/>
        </a:p>
      </dsp:txBody>
      <dsp:txXfrm rot="10800000">
        <a:off x="3419162" y="5035269"/>
        <a:ext cx="231002" cy="251572"/>
      </dsp:txXfrm>
    </dsp:sp>
    <dsp:sp modelId="{74690D98-33A6-4475-8ADF-40E4B44547C2}">
      <dsp:nvSpPr>
        <dsp:cNvPr id="0" name=""/>
        <dsp:cNvSpPr/>
      </dsp:nvSpPr>
      <dsp:spPr>
        <a:xfrm>
          <a:off x="1997624" y="4160522"/>
          <a:ext cx="1242335" cy="1242335"/>
        </a:xfrm>
        <a:prstGeom prst="ellipse">
          <a:avLst/>
        </a:prstGeom>
        <a:solidFill>
          <a:schemeClr val="accent4">
            <a:alpha val="90000"/>
            <a:hueOff val="0"/>
            <a:satOff val="0"/>
            <a:lumOff val="0"/>
            <a:alphaOff val="-28571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Publish to Cloud</a:t>
          </a:r>
        </a:p>
      </dsp:txBody>
      <dsp:txXfrm>
        <a:off x="2179560" y="4342458"/>
        <a:ext cx="878463" cy="878463"/>
      </dsp:txXfrm>
    </dsp:sp>
    <dsp:sp modelId="{C3A12F0B-E56C-4C00-8845-35D66D15F0EF}">
      <dsp:nvSpPr>
        <dsp:cNvPr id="0" name=""/>
        <dsp:cNvSpPr/>
      </dsp:nvSpPr>
      <dsp:spPr>
        <a:xfrm rot="14850000">
          <a:off x="2100514" y="3719164"/>
          <a:ext cx="330003" cy="419288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shade val="90000"/>
            <a:hueOff val="0"/>
            <a:satOff val="0"/>
            <a:lumOff val="52526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800" kern="1200"/>
        </a:p>
      </dsp:txBody>
      <dsp:txXfrm rot="10800000">
        <a:off x="2168958" y="3848754"/>
        <a:ext cx="231002" cy="251572"/>
      </dsp:txXfrm>
    </dsp:sp>
    <dsp:sp modelId="{C18AF698-E4C7-4CAB-AA55-233A88D0E471}">
      <dsp:nvSpPr>
        <dsp:cNvPr id="0" name=""/>
        <dsp:cNvSpPr/>
      </dsp:nvSpPr>
      <dsp:spPr>
        <a:xfrm>
          <a:off x="1283925" y="2437501"/>
          <a:ext cx="1242335" cy="1242335"/>
        </a:xfrm>
        <a:prstGeom prst="ellipse">
          <a:avLst/>
        </a:prstGeom>
        <a:solidFill>
          <a:schemeClr val="accent4">
            <a:alpha val="90000"/>
            <a:hueOff val="0"/>
            <a:satOff val="0"/>
            <a:lumOff val="0"/>
            <a:alphaOff val="-34286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Prepare Dashboard</a:t>
          </a:r>
        </a:p>
      </dsp:txBody>
      <dsp:txXfrm>
        <a:off x="1465861" y="2619437"/>
        <a:ext cx="878463" cy="878463"/>
      </dsp:txXfrm>
    </dsp:sp>
    <dsp:sp modelId="{FEE87282-1A4C-422B-A993-C66F177D0A2E}">
      <dsp:nvSpPr>
        <dsp:cNvPr id="0" name=""/>
        <dsp:cNvSpPr/>
      </dsp:nvSpPr>
      <dsp:spPr>
        <a:xfrm rot="17550000">
          <a:off x="2093366" y="1996143"/>
          <a:ext cx="330003" cy="419288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shade val="90000"/>
            <a:hueOff val="0"/>
            <a:satOff val="0"/>
            <a:lumOff val="63031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800" kern="1200"/>
        </a:p>
      </dsp:txBody>
      <dsp:txXfrm>
        <a:off x="2123923" y="2125733"/>
        <a:ext cx="231002" cy="251572"/>
      </dsp:txXfrm>
    </dsp:sp>
    <dsp:sp modelId="{E36C7035-3E89-4E9B-9790-486A0E9DFCA0}">
      <dsp:nvSpPr>
        <dsp:cNvPr id="0" name=""/>
        <dsp:cNvSpPr/>
      </dsp:nvSpPr>
      <dsp:spPr>
        <a:xfrm>
          <a:off x="1997624" y="714480"/>
          <a:ext cx="1242335" cy="1242335"/>
        </a:xfrm>
        <a:prstGeom prst="ellipse">
          <a:avLst/>
        </a:prstGeom>
        <a:solidFill>
          <a:schemeClr val="accent4">
            <a:alpha val="90000"/>
            <a:hueOff val="0"/>
            <a:satOff val="0"/>
            <a:lumOff val="0"/>
            <a:alphaOff val="-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Share</a:t>
          </a:r>
        </a:p>
      </dsp:txBody>
      <dsp:txXfrm>
        <a:off x="2179560" y="896416"/>
        <a:ext cx="878463" cy="878463"/>
      </dsp:txXfrm>
    </dsp:sp>
    <dsp:sp modelId="{04CBE054-3EC3-4D1A-BC57-18976576F742}">
      <dsp:nvSpPr>
        <dsp:cNvPr id="0" name=""/>
        <dsp:cNvSpPr/>
      </dsp:nvSpPr>
      <dsp:spPr>
        <a:xfrm rot="20250000">
          <a:off x="3306671" y="772729"/>
          <a:ext cx="330003" cy="419288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shade val="90000"/>
            <a:hueOff val="0"/>
            <a:satOff val="0"/>
            <a:lumOff val="73536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800" kern="1200"/>
        </a:p>
      </dsp:txBody>
      <dsp:txXfrm>
        <a:off x="3310439" y="875530"/>
        <a:ext cx="231002" cy="25157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CB3CD32-BDB7-47E7-A2F0-51E05ECA7FDA}">
      <dsp:nvSpPr>
        <dsp:cNvPr id="0" name=""/>
        <dsp:cNvSpPr/>
      </dsp:nvSpPr>
      <dsp:spPr>
        <a:xfrm>
          <a:off x="3512289" y="1440347"/>
          <a:ext cx="3130449" cy="2390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0474"/>
              </a:lnTo>
              <a:lnTo>
                <a:pt x="3130449" y="120474"/>
              </a:lnTo>
              <a:lnTo>
                <a:pt x="3130449" y="23905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A090DA3-9BB8-4E2C-9F29-326CCC2F4E3B}">
      <dsp:nvSpPr>
        <dsp:cNvPr id="0" name=""/>
        <dsp:cNvSpPr/>
      </dsp:nvSpPr>
      <dsp:spPr>
        <a:xfrm>
          <a:off x="3512289" y="1440347"/>
          <a:ext cx="1043483" cy="2390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0474"/>
              </a:lnTo>
              <a:lnTo>
                <a:pt x="1043483" y="120474"/>
              </a:lnTo>
              <a:lnTo>
                <a:pt x="1043483" y="23905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A208E48-3141-47C0-BA49-B0686427F218}">
      <dsp:nvSpPr>
        <dsp:cNvPr id="0" name=""/>
        <dsp:cNvSpPr/>
      </dsp:nvSpPr>
      <dsp:spPr>
        <a:xfrm>
          <a:off x="2468806" y="1440347"/>
          <a:ext cx="1043483" cy="239052"/>
        </a:xfrm>
        <a:custGeom>
          <a:avLst/>
          <a:gdLst/>
          <a:ahLst/>
          <a:cxnLst/>
          <a:rect l="0" t="0" r="0" b="0"/>
          <a:pathLst>
            <a:path>
              <a:moveTo>
                <a:pt x="1043483" y="0"/>
              </a:moveTo>
              <a:lnTo>
                <a:pt x="1043483" y="120474"/>
              </a:lnTo>
              <a:lnTo>
                <a:pt x="0" y="120474"/>
              </a:lnTo>
              <a:lnTo>
                <a:pt x="0" y="23905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956B1FA-0811-434E-847E-4E796851D4B9}">
      <dsp:nvSpPr>
        <dsp:cNvPr id="0" name=""/>
        <dsp:cNvSpPr/>
      </dsp:nvSpPr>
      <dsp:spPr>
        <a:xfrm>
          <a:off x="381839" y="1440347"/>
          <a:ext cx="3130449" cy="239052"/>
        </a:xfrm>
        <a:custGeom>
          <a:avLst/>
          <a:gdLst/>
          <a:ahLst/>
          <a:cxnLst/>
          <a:rect l="0" t="0" r="0" b="0"/>
          <a:pathLst>
            <a:path>
              <a:moveTo>
                <a:pt x="3130449" y="0"/>
              </a:moveTo>
              <a:lnTo>
                <a:pt x="3130449" y="120474"/>
              </a:lnTo>
              <a:lnTo>
                <a:pt x="0" y="120474"/>
              </a:lnTo>
              <a:lnTo>
                <a:pt x="0" y="23905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9BA4B92-453F-4CD7-8B45-FFD32152482A}">
      <dsp:nvSpPr>
        <dsp:cNvPr id="0" name=""/>
        <dsp:cNvSpPr/>
      </dsp:nvSpPr>
      <dsp:spPr>
        <a:xfrm>
          <a:off x="3132841" y="681450"/>
          <a:ext cx="758896" cy="75889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F2A11B1-CBBA-4541-8624-AFAF8489A092}">
      <dsp:nvSpPr>
        <dsp:cNvPr id="0" name=""/>
        <dsp:cNvSpPr/>
      </dsp:nvSpPr>
      <dsp:spPr>
        <a:xfrm>
          <a:off x="3891738" y="679553"/>
          <a:ext cx="1138345" cy="7588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RPC</a:t>
          </a:r>
        </a:p>
      </dsp:txBody>
      <dsp:txXfrm>
        <a:off x="3891738" y="679553"/>
        <a:ext cx="1138345" cy="758896"/>
      </dsp:txXfrm>
    </dsp:sp>
    <dsp:sp modelId="{C13D677B-B1E6-4BD7-81B2-380AA1283888}">
      <dsp:nvSpPr>
        <dsp:cNvPr id="0" name=""/>
        <dsp:cNvSpPr/>
      </dsp:nvSpPr>
      <dsp:spPr>
        <a:xfrm>
          <a:off x="2391" y="1679399"/>
          <a:ext cx="758896" cy="75889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B6BA181-A55B-44C6-AA44-4FE9AD87C21C}">
      <dsp:nvSpPr>
        <dsp:cNvPr id="0" name=""/>
        <dsp:cNvSpPr/>
      </dsp:nvSpPr>
      <dsp:spPr>
        <a:xfrm>
          <a:off x="761288" y="1677502"/>
          <a:ext cx="1138345" cy="7588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CORBA (C++)</a:t>
          </a:r>
        </a:p>
      </dsp:txBody>
      <dsp:txXfrm>
        <a:off x="761288" y="1677502"/>
        <a:ext cx="1138345" cy="758896"/>
      </dsp:txXfrm>
    </dsp:sp>
    <dsp:sp modelId="{4B88A8DC-81A8-4640-BA08-09F0154315CA}">
      <dsp:nvSpPr>
        <dsp:cNvPr id="0" name=""/>
        <dsp:cNvSpPr/>
      </dsp:nvSpPr>
      <dsp:spPr>
        <a:xfrm>
          <a:off x="2089358" y="1679399"/>
          <a:ext cx="758896" cy="75889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D588E22-9E3A-4D8C-AEC8-018FEB3B3806}">
      <dsp:nvSpPr>
        <dsp:cNvPr id="0" name=""/>
        <dsp:cNvSpPr/>
      </dsp:nvSpPr>
      <dsp:spPr>
        <a:xfrm>
          <a:off x="2848254" y="1677502"/>
          <a:ext cx="1138345" cy="7588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RMI (Java)</a:t>
          </a:r>
        </a:p>
      </dsp:txBody>
      <dsp:txXfrm>
        <a:off x="2848254" y="1677502"/>
        <a:ext cx="1138345" cy="758896"/>
      </dsp:txXfrm>
    </dsp:sp>
    <dsp:sp modelId="{8CD9A426-BFBA-4AF5-9E62-E340943413B1}">
      <dsp:nvSpPr>
        <dsp:cNvPr id="0" name=""/>
        <dsp:cNvSpPr/>
      </dsp:nvSpPr>
      <dsp:spPr>
        <a:xfrm>
          <a:off x="4176324" y="1679399"/>
          <a:ext cx="758896" cy="75889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A1A53DC-ABDE-4E4E-A4DA-176C645196F7}">
      <dsp:nvSpPr>
        <dsp:cNvPr id="0" name=""/>
        <dsp:cNvSpPr/>
      </dsp:nvSpPr>
      <dsp:spPr>
        <a:xfrm>
          <a:off x="4935221" y="1677502"/>
          <a:ext cx="1138345" cy="7588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Remoting (.NET)</a:t>
          </a:r>
        </a:p>
      </dsp:txBody>
      <dsp:txXfrm>
        <a:off x="4935221" y="1677502"/>
        <a:ext cx="1138345" cy="758896"/>
      </dsp:txXfrm>
    </dsp:sp>
    <dsp:sp modelId="{9FAB591C-B701-4447-9BDC-0E9E71B03622}">
      <dsp:nvSpPr>
        <dsp:cNvPr id="0" name=""/>
        <dsp:cNvSpPr/>
      </dsp:nvSpPr>
      <dsp:spPr>
        <a:xfrm>
          <a:off x="6263291" y="1679399"/>
          <a:ext cx="758896" cy="75889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2498DA5-2309-4181-983A-0648963281C9}">
      <dsp:nvSpPr>
        <dsp:cNvPr id="0" name=""/>
        <dsp:cNvSpPr/>
      </dsp:nvSpPr>
      <dsp:spPr>
        <a:xfrm>
          <a:off x="7022188" y="1677502"/>
          <a:ext cx="1138345" cy="7588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Web Service</a:t>
          </a:r>
        </a:p>
      </dsp:txBody>
      <dsp:txXfrm>
        <a:off x="7022188" y="1677502"/>
        <a:ext cx="1138345" cy="75889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9/layout/CirclePictureHierarchy">
  <dgm:title val=""/>
  <dgm:desc val=""/>
  <dgm:catLst>
    <dgm:cat type="hierarchy" pri="1750"/>
    <dgm:cat type="picture" pri="23000"/>
    <dgm:cat type="pictureconvert" pri="2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5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h" for="ch" forName="image" refType="h" fact="0.8"/>
              <dgm:constr type="w" for="ch" forName="image" refType="h" refFor="ch" refForName="image"/>
              <dgm:constr type="t" for="ch" forName="image" refType="h" fact="0.1"/>
              <dgm:constr type="l" for="ch" forName="image"/>
              <dgm:constr type="w" for="ch" forName="text" refType="w" fact="0.6"/>
              <dgm:constr type="h" for="ch" forName="text" refType="h" fact="0.8"/>
              <dgm:constr type="t" for="ch" forName="text" refType="w" fact="0.04"/>
              <dgm:constr type="l" for="ch" forName="text" refType="w" fact="0.4"/>
            </dgm:constrLst>
            <dgm:ruleLst/>
            <dgm:layoutNode name="image" styleLbl="node0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  <dgm:layoutNode name="text" styleLbl="revTx">
              <dgm:varLst>
                <dgm:chPref val="3"/>
              </dgm:varLst>
              <dgm:alg type="tx">
                <dgm:param type="parTxLTRAlign" val="l"/>
                <dgm:param type="parTxRTLAlign" val="r"/>
              </dgm:alg>
              <dgm:shape xmlns:r="http://schemas.openxmlformats.org/officeDocument/2006/relationships" type="rect" r:blip="">
                <dgm:adjLst/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image"/>
                    <dgm:param type="dstNode" val="image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h" for="ch" forName="image2" refType="h" fact="0.8"/>
                      <dgm:constr type="w" for="ch" forName="image2" refType="h" refFor="ch" refForName="image2"/>
                      <dgm:constr type="t" for="ch" forName="image2" refType="h" fact="0.1"/>
                      <dgm:constr type="l" for="ch" forName="image2"/>
                      <dgm:constr type="w" for="ch" forName="text2" refType="w" fact="0.6"/>
                      <dgm:constr type="h" for="ch" forName="text2" refType="h" fact="0.8"/>
                      <dgm:constr type="t" for="ch" forName="text2" refType="w" fact="0.04"/>
                      <dgm:constr type="l" for="ch" forName="text2" refType="w" fact="0.4"/>
                    </dgm:constrLst>
                    <dgm:ruleLst/>
                    <dgm:layoutNode name="image2">
                      <dgm:alg type="sp"/>
                      <dgm:shape xmlns:r="http://schemas.openxmlformats.org/officeDocument/2006/relationships" type="ellipse" r:blip="" blipPhldr="1">
                        <dgm:adjLst/>
                      </dgm:shape>
                      <dgm:presOf/>
                      <dgm:constrLst/>
                      <dgm:ruleLst/>
                    </dgm:layoutNode>
                    <dgm:layoutNode name="text2" styleLbl="revTx">
                      <dgm:varLst>
                        <dgm:chPref val="3"/>
                      </dgm:varLst>
                      <dgm:alg type="tx">
                        <dgm:param type="parTxLTRAlign" val="l"/>
                        <dgm:param type="parTxRTLAlign" val="r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image2"/>
                            <dgm:param type="dstNode" val="image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h" for="ch" forName="image3" refType="h" fact="0.8"/>
                              <dgm:constr type="w" for="ch" forName="image3" refType="h" refFor="ch" refForName="image3"/>
                              <dgm:constr type="t" for="ch" forName="image3" refType="h" fact="0.1"/>
                              <dgm:constr type="l" for="ch" forName="image3"/>
                              <dgm:constr type="w" for="ch" forName="text3" refType="w" fact="0.6"/>
                              <dgm:constr type="h" for="ch" forName="text3" refType="h" fact="0.8"/>
                              <dgm:constr type="t" for="ch" forName="text3" refType="w" fact="0.04"/>
                              <dgm:constr type="l" for="ch" forName="text3" refType="w" fact="0.4"/>
                            </dgm:constrLst>
                            <dgm:ruleLst/>
                            <dgm:layoutNode name="image3">
                              <dgm:alg type="sp"/>
                              <dgm:shape xmlns:r="http://schemas.openxmlformats.org/officeDocument/2006/relationships" type="ellipse" r:blip="" blipPhldr="1">
                                <dgm:adjLst/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revTx">
                              <dgm:varLst>
                                <dgm:chPref val="3"/>
                              </dgm:varLst>
                              <dgm:alg type="tx">
                                <dgm:param type="parTxLTRAlign" val="l"/>
                                <dgm:param type="parTxRTLAlign" val="r"/>
                              </dgm:alg>
                              <dgm:shape xmlns:r="http://schemas.openxmlformats.org/officeDocument/2006/relationships" type="rect" r:blip="">
                                <dgm:adjLst/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image3"/>
                                        <dgm:param type="dstNode" val="image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image4"/>
                                        <dgm:param type="dstNode" val="image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h" for="ch" forName="image4" refType="h" fact="0.8"/>
                                      <dgm:constr type="w" for="ch" forName="image4" refType="h" refFor="ch" refForName="image4"/>
                                      <dgm:constr type="t" for="ch" forName="image4" refType="h" fact="0.1"/>
                                      <dgm:constr type="l" for="ch" forName="image4"/>
                                      <dgm:constr type="w" for="ch" forName="text4" refType="w" fact="0.6"/>
                                      <dgm:constr type="h" for="ch" forName="text4" refType="h" fact="0.8"/>
                                      <dgm:constr type="t" for="ch" forName="text4" refType="w" fact="0.04"/>
                                      <dgm:constr type="l" for="ch" forName="text4" refType="w" fact="0.4"/>
                                    </dgm:constrLst>
                                    <dgm:ruleLst/>
                                    <dgm:layoutNode name="image4">
                                      <dgm:alg type="sp"/>
                                      <dgm:shape xmlns:r="http://schemas.openxmlformats.org/officeDocument/2006/relationships" type="ellipse" r:blip="" blipPhldr="1">
                                        <dgm:adjLst/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revTx">
                                      <dgm:varLst>
                                        <dgm:chPref val="3"/>
                                      </dgm:varLst>
                                      <dgm:alg type="tx">
                                        <dgm:param type="parTxLTRAlign" val="l"/>
                                        <dgm:param type="parTxRTLAlign" val="r"/>
                                      </dgm:alg>
                                      <dgm:shape xmlns:r="http://schemas.openxmlformats.org/officeDocument/2006/relationships" type="rect" r:blip="">
                                        <dgm:adjLst/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09C33E-5B83-4C68-854B-905C5C872521}" type="datetimeFigureOut">
              <a:rPr lang="en-GB" smtClean="0"/>
              <a:t>08/06/2024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325112" y="73152"/>
            <a:ext cx="2468880" cy="185166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310896" y="2093976"/>
            <a:ext cx="6153912" cy="66040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4D090F-EA0B-4560-B98B-5D568C2579C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627435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325938" y="73025"/>
            <a:ext cx="2466975" cy="18510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310896" y="2093975"/>
            <a:ext cx="6153912" cy="6604000"/>
          </a:xfrm>
        </p:spPr>
        <p:txBody>
          <a:bodyPr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4D090F-EA0B-4560-B98B-5D568C2579C9}" type="slidenum">
              <a:rPr lang="en-GB" smtClean="0"/>
              <a:t>1</a:t>
            </a:fld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3038475" cy="22225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200" dirty="0">
                <a:solidFill>
                  <a:srgbClr val="000000"/>
                </a:solidFill>
                <a:latin typeface="Arial" panose="020B0604020202020204" pitchFamily="34" charset="0"/>
              </a:rPr>
              <a:t>20778C</a:t>
            </a:r>
          </a:p>
        </p:txBody>
      </p:sp>
      <p:sp>
        <p:nvSpPr>
          <p:cNvPr id="6" name="Rectangle 5"/>
          <p:cNvSpPr/>
          <p:nvPr/>
        </p:nvSpPr>
        <p:spPr>
          <a:xfrm>
            <a:off x="0" y="238125"/>
            <a:ext cx="3038475" cy="347663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200" dirty="0">
                <a:solidFill>
                  <a:srgbClr val="336699"/>
                </a:solidFill>
                <a:latin typeface="Arial" panose="020B0604020202020204" pitchFamily="34" charset="0"/>
              </a:rPr>
              <a:t>1: Introduction to Self-Service BI Solutions</a:t>
            </a:r>
          </a:p>
        </p:txBody>
      </p:sp>
    </p:spTree>
    <p:extLst>
      <p:ext uri="{BB962C8B-B14F-4D97-AF65-F5344CB8AC3E}">
        <p14:creationId xmlns:p14="http://schemas.microsoft.com/office/powerpoint/2010/main" val="326404622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325112" y="73152"/>
            <a:ext cx="2468880" cy="185166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310896" y="2093976"/>
            <a:ext cx="6153912" cy="6604000"/>
          </a:xfrm>
        </p:spPr>
        <p:txBody>
          <a:bodyPr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Data transformations are introduced in more detail in the next topic. Module 4 of Course 20778C, </a:t>
            </a:r>
            <a:r>
              <a:rPr lang="en-GB" sz="1000" i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Shaping and Combining Data</a:t>
            </a:r>
            <a:r>
              <a:rPr lang="en-GB" sz="1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explains how to implement data transformations using menu options and M in Power Query Editor. Module 5 of Course 20778C, </a:t>
            </a:r>
            <a:r>
              <a:rPr lang="en-GB" sz="1000" i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Modeling Data</a:t>
            </a:r>
            <a:r>
              <a:rPr lang="en-GB" sz="1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explains how to use DAX.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4D090F-EA0B-4560-B98B-5D568C2579C9}" type="slidenum">
              <a:rPr lang="en-GB" smtClean="0"/>
              <a:t>15</a:t>
            </a:fld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3038475" cy="22225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200" dirty="0">
                <a:solidFill>
                  <a:srgbClr val="000000"/>
                </a:solidFill>
                <a:latin typeface="Arial" panose="020B0604020202020204" pitchFamily="34" charset="0"/>
              </a:rPr>
              <a:t>20778C</a:t>
            </a:r>
          </a:p>
        </p:txBody>
      </p:sp>
      <p:sp>
        <p:nvSpPr>
          <p:cNvPr id="6" name="Rectangle 5"/>
          <p:cNvSpPr/>
          <p:nvPr/>
        </p:nvSpPr>
        <p:spPr>
          <a:xfrm>
            <a:off x="0" y="238125"/>
            <a:ext cx="3038475" cy="347663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200" dirty="0">
                <a:solidFill>
                  <a:srgbClr val="336699"/>
                </a:solidFill>
                <a:latin typeface="Arial" panose="020B0604020202020204" pitchFamily="34" charset="0"/>
              </a:rPr>
              <a:t>1: Introduction to Self-Service BI Solutions</a:t>
            </a:r>
          </a:p>
        </p:txBody>
      </p:sp>
    </p:spTree>
    <p:extLst>
      <p:ext uri="{BB962C8B-B14F-4D97-AF65-F5344CB8AC3E}">
        <p14:creationId xmlns:p14="http://schemas.microsoft.com/office/powerpoint/2010/main" val="293016578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325112" y="73152"/>
            <a:ext cx="2468880" cy="185166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310896" y="2093975"/>
            <a:ext cx="6153912" cy="6604000"/>
          </a:xfrm>
        </p:spPr>
        <p:txBody>
          <a:bodyPr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4D090F-EA0B-4560-B98B-5D568C2579C9}" type="slidenum">
              <a:rPr lang="en-GB" smtClean="0"/>
              <a:t>16</a:t>
            </a:fld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3038475" cy="22225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200" dirty="0">
                <a:solidFill>
                  <a:srgbClr val="000000"/>
                </a:solidFill>
                <a:latin typeface="Arial" panose="020B0604020202020204" pitchFamily="34" charset="0"/>
              </a:rPr>
              <a:t>20778C</a:t>
            </a:r>
          </a:p>
        </p:txBody>
      </p:sp>
      <p:sp>
        <p:nvSpPr>
          <p:cNvPr id="6" name="Rectangle 5"/>
          <p:cNvSpPr/>
          <p:nvPr/>
        </p:nvSpPr>
        <p:spPr>
          <a:xfrm>
            <a:off x="0" y="238125"/>
            <a:ext cx="3038475" cy="347663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200" dirty="0">
                <a:solidFill>
                  <a:srgbClr val="336699"/>
                </a:solidFill>
                <a:latin typeface="Arial" panose="020B0604020202020204" pitchFamily="34" charset="0"/>
              </a:rPr>
              <a:t>1: Introduction to Self-Service BI Solutions</a:t>
            </a:r>
          </a:p>
        </p:txBody>
      </p:sp>
    </p:spTree>
    <p:extLst>
      <p:ext uri="{BB962C8B-B14F-4D97-AF65-F5344CB8AC3E}">
        <p14:creationId xmlns:p14="http://schemas.microsoft.com/office/powerpoint/2010/main" val="31254015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325112" y="73152"/>
            <a:ext cx="2468880" cy="185166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310896" y="2093975"/>
            <a:ext cx="6153912" cy="6604000"/>
          </a:xfrm>
        </p:spPr>
        <p:txBody>
          <a:bodyPr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Chart types are covered in detail in the next lesson, so don’t spend too much time discussing them here.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4D090F-EA0B-4560-B98B-5D568C2579C9}" type="slidenum">
              <a:rPr lang="en-GB" smtClean="0"/>
              <a:t>17</a:t>
            </a:fld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3038475" cy="22225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200" dirty="0">
                <a:solidFill>
                  <a:srgbClr val="000000"/>
                </a:solidFill>
                <a:latin typeface="Arial" panose="020B0604020202020204" pitchFamily="34" charset="0"/>
              </a:rPr>
              <a:t>20778C</a:t>
            </a:r>
          </a:p>
        </p:txBody>
      </p:sp>
      <p:sp>
        <p:nvSpPr>
          <p:cNvPr id="6" name="Rectangle 5"/>
          <p:cNvSpPr/>
          <p:nvPr/>
        </p:nvSpPr>
        <p:spPr>
          <a:xfrm>
            <a:off x="0" y="238125"/>
            <a:ext cx="3038475" cy="347663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200" dirty="0">
                <a:solidFill>
                  <a:srgbClr val="336699"/>
                </a:solidFill>
                <a:latin typeface="Arial" panose="020B0604020202020204" pitchFamily="34" charset="0"/>
              </a:rPr>
              <a:t>1: Introduction to Self-Service BI Solutions</a:t>
            </a:r>
          </a:p>
        </p:txBody>
      </p:sp>
    </p:spTree>
    <p:extLst>
      <p:ext uri="{BB962C8B-B14F-4D97-AF65-F5344CB8AC3E}">
        <p14:creationId xmlns:p14="http://schemas.microsoft.com/office/powerpoint/2010/main" val="339561169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325938" y="73025"/>
            <a:ext cx="2466975" cy="18510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310896" y="2093976"/>
            <a:ext cx="6153912" cy="6604000"/>
          </a:xfrm>
        </p:spPr>
        <p:txBody>
          <a:bodyPr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Remember that this lesson is an introduction to visualization. Some of the chart types are discussed in more detail later in the course.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4D090F-EA0B-4560-B98B-5D568C2579C9}" type="slidenum">
              <a:rPr lang="en-GB" smtClean="0"/>
              <a:t>18</a:t>
            </a:fld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3038475" cy="22225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200" dirty="0">
                <a:solidFill>
                  <a:srgbClr val="000000"/>
                </a:solidFill>
                <a:latin typeface="Arial" panose="020B0604020202020204" pitchFamily="34" charset="0"/>
              </a:rPr>
              <a:t>20778C</a:t>
            </a:r>
          </a:p>
        </p:txBody>
      </p:sp>
      <p:sp>
        <p:nvSpPr>
          <p:cNvPr id="6" name="Rectangle 5"/>
          <p:cNvSpPr/>
          <p:nvPr/>
        </p:nvSpPr>
        <p:spPr>
          <a:xfrm>
            <a:off x="0" y="238125"/>
            <a:ext cx="3038475" cy="347663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200" dirty="0">
                <a:solidFill>
                  <a:srgbClr val="336699"/>
                </a:solidFill>
                <a:latin typeface="Arial" panose="020B0604020202020204" pitchFamily="34" charset="0"/>
              </a:rPr>
              <a:t>1: Introduction to Self-Service BI Solutions</a:t>
            </a:r>
          </a:p>
        </p:txBody>
      </p:sp>
    </p:spTree>
    <p:extLst>
      <p:ext uri="{BB962C8B-B14F-4D97-AF65-F5344CB8AC3E}">
        <p14:creationId xmlns:p14="http://schemas.microsoft.com/office/powerpoint/2010/main" val="1698380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325112" y="73152"/>
            <a:ext cx="2468880" cy="185166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310896" y="2093976"/>
            <a:ext cx="6153912" cy="6604000"/>
          </a:xfrm>
        </p:spPr>
        <p:txBody>
          <a:bodyPr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This topic aims to introduce students to the commonly used types of charts. Module 6 of Course 20778C, </a:t>
            </a:r>
            <a:r>
              <a:rPr lang="en-GB" sz="1000" i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Interactive Data Visualizations</a:t>
            </a:r>
            <a:r>
              <a:rPr lang="en-GB" sz="1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provides more in-depth coverage of chart types.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4D090F-EA0B-4560-B98B-5D568C2579C9}" type="slidenum">
              <a:rPr lang="en-GB" smtClean="0"/>
              <a:t>19</a:t>
            </a:fld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3038475" cy="22225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200" dirty="0">
                <a:solidFill>
                  <a:srgbClr val="000000"/>
                </a:solidFill>
                <a:latin typeface="Arial" panose="020B0604020202020204" pitchFamily="34" charset="0"/>
              </a:rPr>
              <a:t>20778C</a:t>
            </a:r>
          </a:p>
        </p:txBody>
      </p:sp>
      <p:sp>
        <p:nvSpPr>
          <p:cNvPr id="6" name="Rectangle 5"/>
          <p:cNvSpPr/>
          <p:nvPr/>
        </p:nvSpPr>
        <p:spPr>
          <a:xfrm>
            <a:off x="0" y="238125"/>
            <a:ext cx="3038475" cy="347663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200" dirty="0">
                <a:solidFill>
                  <a:srgbClr val="336699"/>
                </a:solidFill>
                <a:latin typeface="Arial" panose="020B0604020202020204" pitchFamily="34" charset="0"/>
              </a:rPr>
              <a:t>1: Introduction to Self-Service BI Solutions</a:t>
            </a:r>
          </a:p>
        </p:txBody>
      </p:sp>
    </p:spTree>
    <p:extLst>
      <p:ext uri="{BB962C8B-B14F-4D97-AF65-F5344CB8AC3E}">
        <p14:creationId xmlns:p14="http://schemas.microsoft.com/office/powerpoint/2010/main" val="135495472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325112" y="73152"/>
            <a:ext cx="2468880" cy="185166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310896" y="2093975"/>
            <a:ext cx="6153912" cy="6604000"/>
          </a:xfrm>
        </p:spPr>
        <p:txBody>
          <a:bodyPr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4D090F-EA0B-4560-B98B-5D568C2579C9}" type="slidenum">
              <a:rPr lang="en-GB" smtClean="0"/>
              <a:t>20</a:t>
            </a:fld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3038475" cy="22225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200" dirty="0">
                <a:solidFill>
                  <a:srgbClr val="000000"/>
                </a:solidFill>
                <a:latin typeface="Arial" panose="020B0604020202020204" pitchFamily="34" charset="0"/>
              </a:rPr>
              <a:t>20778C</a:t>
            </a:r>
          </a:p>
        </p:txBody>
      </p:sp>
      <p:sp>
        <p:nvSpPr>
          <p:cNvPr id="6" name="Rectangle 5"/>
          <p:cNvSpPr/>
          <p:nvPr/>
        </p:nvSpPr>
        <p:spPr>
          <a:xfrm>
            <a:off x="0" y="238125"/>
            <a:ext cx="3038475" cy="347663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200" dirty="0">
                <a:solidFill>
                  <a:srgbClr val="336699"/>
                </a:solidFill>
                <a:latin typeface="Arial" panose="020B0604020202020204" pitchFamily="34" charset="0"/>
              </a:rPr>
              <a:t>1: Introduction to Self-Service BI Solutions</a:t>
            </a:r>
          </a:p>
        </p:txBody>
      </p:sp>
    </p:spTree>
    <p:extLst>
      <p:ext uri="{BB962C8B-B14F-4D97-AF65-F5344CB8AC3E}">
        <p14:creationId xmlns:p14="http://schemas.microsoft.com/office/powerpoint/2010/main" val="37461603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325112" y="73152"/>
            <a:ext cx="2468880" cy="185166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310896" y="2093975"/>
            <a:ext cx="6153912" cy="6604000"/>
          </a:xfrm>
        </p:spPr>
        <p:txBody>
          <a:bodyPr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4D090F-EA0B-4560-B98B-5D568C2579C9}" type="slidenum">
              <a:rPr lang="en-GB" smtClean="0"/>
              <a:t>21</a:t>
            </a:fld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3038475" cy="22225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200" dirty="0">
                <a:solidFill>
                  <a:srgbClr val="000000"/>
                </a:solidFill>
                <a:latin typeface="Arial" panose="020B0604020202020204" pitchFamily="34" charset="0"/>
              </a:rPr>
              <a:t>20778C</a:t>
            </a:r>
          </a:p>
        </p:txBody>
      </p:sp>
      <p:sp>
        <p:nvSpPr>
          <p:cNvPr id="6" name="Rectangle 5"/>
          <p:cNvSpPr/>
          <p:nvPr/>
        </p:nvSpPr>
        <p:spPr>
          <a:xfrm>
            <a:off x="0" y="238125"/>
            <a:ext cx="3038475" cy="347663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200" dirty="0">
                <a:solidFill>
                  <a:srgbClr val="336699"/>
                </a:solidFill>
                <a:latin typeface="Arial" panose="020B0604020202020204" pitchFamily="34" charset="0"/>
              </a:rPr>
              <a:t>1: Introduction to Self-Service BI Solutions</a:t>
            </a:r>
          </a:p>
        </p:txBody>
      </p:sp>
    </p:spTree>
    <p:extLst>
      <p:ext uri="{BB962C8B-B14F-4D97-AF65-F5344CB8AC3E}">
        <p14:creationId xmlns:p14="http://schemas.microsoft.com/office/powerpoint/2010/main" val="414881143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325112" y="73152"/>
            <a:ext cx="2468880" cy="185166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310896" y="2093975"/>
            <a:ext cx="6153912" cy="6604000"/>
          </a:xfrm>
        </p:spPr>
        <p:txBody>
          <a:bodyPr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4D090F-EA0B-4560-B98B-5D568C2579C9}" type="slidenum">
              <a:rPr lang="en-GB" smtClean="0"/>
              <a:t>22</a:t>
            </a:fld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3038475" cy="22225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200" dirty="0">
                <a:solidFill>
                  <a:srgbClr val="000000"/>
                </a:solidFill>
                <a:latin typeface="Arial" panose="020B0604020202020204" pitchFamily="34" charset="0"/>
              </a:rPr>
              <a:t>20778C</a:t>
            </a:r>
          </a:p>
        </p:txBody>
      </p:sp>
      <p:sp>
        <p:nvSpPr>
          <p:cNvPr id="6" name="Rectangle 5"/>
          <p:cNvSpPr/>
          <p:nvPr/>
        </p:nvSpPr>
        <p:spPr>
          <a:xfrm>
            <a:off x="0" y="238125"/>
            <a:ext cx="3038475" cy="347663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200" dirty="0">
                <a:solidFill>
                  <a:srgbClr val="336699"/>
                </a:solidFill>
                <a:latin typeface="Arial" panose="020B0604020202020204" pitchFamily="34" charset="0"/>
              </a:rPr>
              <a:t>1: Introduction to Self-Service BI Solutions</a:t>
            </a:r>
          </a:p>
        </p:txBody>
      </p:sp>
    </p:spTree>
    <p:extLst>
      <p:ext uri="{BB962C8B-B14F-4D97-AF65-F5344CB8AC3E}">
        <p14:creationId xmlns:p14="http://schemas.microsoft.com/office/powerpoint/2010/main" val="330967617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325112" y="73152"/>
            <a:ext cx="2468880" cy="185166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310896" y="2093975"/>
            <a:ext cx="6153912" cy="6604000"/>
          </a:xfrm>
        </p:spPr>
        <p:txBody>
          <a:bodyPr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4D090F-EA0B-4560-B98B-5D568C2579C9}" type="slidenum">
              <a:rPr lang="en-GB" smtClean="0"/>
              <a:t>23</a:t>
            </a:fld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3038475" cy="22225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200" dirty="0">
                <a:solidFill>
                  <a:srgbClr val="000000"/>
                </a:solidFill>
                <a:latin typeface="Arial" panose="020B0604020202020204" pitchFamily="34" charset="0"/>
              </a:rPr>
              <a:t>20778C</a:t>
            </a:r>
          </a:p>
        </p:txBody>
      </p:sp>
      <p:sp>
        <p:nvSpPr>
          <p:cNvPr id="6" name="Rectangle 5"/>
          <p:cNvSpPr/>
          <p:nvPr/>
        </p:nvSpPr>
        <p:spPr>
          <a:xfrm>
            <a:off x="0" y="238125"/>
            <a:ext cx="3038475" cy="347663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200" dirty="0">
                <a:solidFill>
                  <a:srgbClr val="336699"/>
                </a:solidFill>
                <a:latin typeface="Arial" panose="020B0604020202020204" pitchFamily="34" charset="0"/>
              </a:rPr>
              <a:t>1: Introduction to Self-Service BI Solutions</a:t>
            </a:r>
          </a:p>
        </p:txBody>
      </p:sp>
    </p:spTree>
    <p:extLst>
      <p:ext uri="{BB962C8B-B14F-4D97-AF65-F5344CB8AC3E}">
        <p14:creationId xmlns:p14="http://schemas.microsoft.com/office/powerpoint/2010/main" val="105971396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325938" y="73025"/>
            <a:ext cx="2466975" cy="18510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310896" y="2093975"/>
            <a:ext cx="6153912" cy="6604000"/>
          </a:xfrm>
        </p:spPr>
        <p:txBody>
          <a:bodyPr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4D090F-EA0B-4560-B98B-5D568C2579C9}" type="slidenum">
              <a:rPr lang="en-GB" smtClean="0"/>
              <a:t>24</a:t>
            </a:fld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3038475" cy="22225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200" dirty="0">
                <a:solidFill>
                  <a:srgbClr val="000000"/>
                </a:solidFill>
                <a:latin typeface="Arial" panose="020B0604020202020204" pitchFamily="34" charset="0"/>
              </a:rPr>
              <a:t>20778C</a:t>
            </a:r>
          </a:p>
        </p:txBody>
      </p:sp>
      <p:sp>
        <p:nvSpPr>
          <p:cNvPr id="6" name="Rectangle 5"/>
          <p:cNvSpPr/>
          <p:nvPr/>
        </p:nvSpPr>
        <p:spPr>
          <a:xfrm>
            <a:off x="0" y="238125"/>
            <a:ext cx="3038475" cy="347663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200" dirty="0">
                <a:solidFill>
                  <a:srgbClr val="336699"/>
                </a:solidFill>
                <a:latin typeface="Arial" panose="020B0604020202020204" pitchFamily="34" charset="0"/>
              </a:rPr>
              <a:t>1: Introduction to Self-Service BI Solutions</a:t>
            </a:r>
          </a:p>
        </p:txBody>
      </p:sp>
    </p:spTree>
    <p:extLst>
      <p:ext uri="{BB962C8B-B14F-4D97-AF65-F5344CB8AC3E}">
        <p14:creationId xmlns:p14="http://schemas.microsoft.com/office/powerpoint/2010/main" val="41169896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325938" y="73025"/>
            <a:ext cx="2466975" cy="18510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310896" y="2093975"/>
            <a:ext cx="6153912" cy="6604000"/>
          </a:xfrm>
        </p:spPr>
        <p:txBody>
          <a:bodyPr>
            <a:noAutofit/>
          </a:bodyPr>
          <a:lstStyle/>
          <a:p>
            <a:endParaRPr lang="en-GB" sz="1000" dirty="0">
              <a:latin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4D090F-EA0B-4560-B98B-5D568C2579C9}" type="slidenum">
              <a:rPr lang="en-GB" smtClean="0"/>
              <a:t>4</a:t>
            </a:fld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3038475" cy="22225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200" dirty="0">
                <a:solidFill>
                  <a:srgbClr val="000000"/>
                </a:solidFill>
                <a:latin typeface="Arial" panose="020B0604020202020204" pitchFamily="34" charset="0"/>
              </a:rPr>
              <a:t>20778C</a:t>
            </a:r>
          </a:p>
        </p:txBody>
      </p:sp>
      <p:sp>
        <p:nvSpPr>
          <p:cNvPr id="6" name="Rectangle 5"/>
          <p:cNvSpPr/>
          <p:nvPr/>
        </p:nvSpPr>
        <p:spPr>
          <a:xfrm>
            <a:off x="0" y="238125"/>
            <a:ext cx="3038475" cy="347663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200" dirty="0">
                <a:solidFill>
                  <a:srgbClr val="336699"/>
                </a:solidFill>
                <a:latin typeface="Arial" panose="020B0604020202020204" pitchFamily="34" charset="0"/>
              </a:rPr>
              <a:t>1: Introduction to Self-Service BI Solutions</a:t>
            </a:r>
          </a:p>
        </p:txBody>
      </p:sp>
    </p:spTree>
    <p:extLst>
      <p:ext uri="{BB962C8B-B14F-4D97-AF65-F5344CB8AC3E}">
        <p14:creationId xmlns:p14="http://schemas.microsoft.com/office/powerpoint/2010/main" val="33100157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325938" y="73025"/>
            <a:ext cx="2466975" cy="18510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310896" y="2093975"/>
            <a:ext cx="6153912" cy="6604000"/>
          </a:xfrm>
        </p:spPr>
        <p:txBody>
          <a:bodyPr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4D090F-EA0B-4560-B98B-5D568C2579C9}" type="slidenum">
              <a:rPr lang="en-GB" smtClean="0"/>
              <a:t>25</a:t>
            </a:fld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3038475" cy="22225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200" dirty="0">
                <a:solidFill>
                  <a:srgbClr val="000000"/>
                </a:solidFill>
                <a:latin typeface="Arial" panose="020B0604020202020204" pitchFamily="34" charset="0"/>
              </a:rPr>
              <a:t>20778C</a:t>
            </a:r>
          </a:p>
        </p:txBody>
      </p:sp>
      <p:sp>
        <p:nvSpPr>
          <p:cNvPr id="6" name="Rectangle 5"/>
          <p:cNvSpPr/>
          <p:nvPr/>
        </p:nvSpPr>
        <p:spPr>
          <a:xfrm>
            <a:off x="0" y="238125"/>
            <a:ext cx="3038475" cy="347663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200" dirty="0">
                <a:solidFill>
                  <a:srgbClr val="336699"/>
                </a:solidFill>
                <a:latin typeface="Arial" panose="020B0604020202020204" pitchFamily="34" charset="0"/>
              </a:rPr>
              <a:t>1: Introduction to Self-Service BI Solutions</a:t>
            </a:r>
          </a:p>
        </p:txBody>
      </p:sp>
    </p:spTree>
    <p:extLst>
      <p:ext uri="{BB962C8B-B14F-4D97-AF65-F5344CB8AC3E}">
        <p14:creationId xmlns:p14="http://schemas.microsoft.com/office/powerpoint/2010/main" val="338439945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325112" y="73152"/>
            <a:ext cx="2468880" cy="185166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310896" y="2093975"/>
            <a:ext cx="6153912" cy="6604000"/>
          </a:xfrm>
        </p:spPr>
        <p:txBody>
          <a:bodyPr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0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Question</a:t>
            </a:r>
            <a:endParaRPr lang="en-GB" sz="10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Given what you have learned so far in this module, regarding the limitations of managed BI and the uptake of self-service BI with all its advantages, do you think there is a future for managed BI?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4D090F-EA0B-4560-B98B-5D568C2579C9}" type="slidenum">
              <a:rPr lang="en-GB" smtClean="0"/>
              <a:t>26</a:t>
            </a:fld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3038475" cy="22225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200" dirty="0">
                <a:solidFill>
                  <a:srgbClr val="000000"/>
                </a:solidFill>
                <a:latin typeface="Arial" panose="020B0604020202020204" pitchFamily="34" charset="0"/>
              </a:rPr>
              <a:t>20778C</a:t>
            </a:r>
          </a:p>
        </p:txBody>
      </p:sp>
      <p:sp>
        <p:nvSpPr>
          <p:cNvPr id="6" name="Rectangle 5"/>
          <p:cNvSpPr/>
          <p:nvPr/>
        </p:nvSpPr>
        <p:spPr>
          <a:xfrm>
            <a:off x="0" y="238125"/>
            <a:ext cx="3038475" cy="347663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200" dirty="0">
                <a:solidFill>
                  <a:srgbClr val="336699"/>
                </a:solidFill>
                <a:latin typeface="Arial" panose="020B0604020202020204" pitchFamily="34" charset="0"/>
              </a:rPr>
              <a:t>1: Introduction to Self-Service BI Solutions</a:t>
            </a:r>
          </a:p>
        </p:txBody>
      </p:sp>
    </p:spTree>
    <p:extLst>
      <p:ext uri="{BB962C8B-B14F-4D97-AF65-F5344CB8AC3E}">
        <p14:creationId xmlns:p14="http://schemas.microsoft.com/office/powerpoint/2010/main" val="276008220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325938" y="73025"/>
            <a:ext cx="2466975" cy="18510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310896" y="2093975"/>
            <a:ext cx="6153912" cy="6604000"/>
          </a:xfrm>
        </p:spPr>
        <p:txBody>
          <a:bodyPr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4D090F-EA0B-4560-B98B-5D568C2579C9}" type="slidenum">
              <a:rPr lang="en-GB" smtClean="0"/>
              <a:t>27</a:t>
            </a:fld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3038475" cy="22225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200" dirty="0">
                <a:solidFill>
                  <a:srgbClr val="000000"/>
                </a:solidFill>
                <a:latin typeface="Arial" panose="020B0604020202020204" pitchFamily="34" charset="0"/>
              </a:rPr>
              <a:t>20778C</a:t>
            </a:r>
          </a:p>
        </p:txBody>
      </p:sp>
      <p:sp>
        <p:nvSpPr>
          <p:cNvPr id="6" name="Rectangle 5"/>
          <p:cNvSpPr/>
          <p:nvPr/>
        </p:nvSpPr>
        <p:spPr>
          <a:xfrm>
            <a:off x="0" y="238125"/>
            <a:ext cx="3038475" cy="347663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200" dirty="0">
                <a:solidFill>
                  <a:srgbClr val="336699"/>
                </a:solidFill>
                <a:latin typeface="Arial" panose="020B0604020202020204" pitchFamily="34" charset="0"/>
              </a:rPr>
              <a:t>1: Introduction to Self-Service BI Solutions</a:t>
            </a:r>
          </a:p>
        </p:txBody>
      </p:sp>
    </p:spTree>
    <p:extLst>
      <p:ext uri="{BB962C8B-B14F-4D97-AF65-F5344CB8AC3E}">
        <p14:creationId xmlns:p14="http://schemas.microsoft.com/office/powerpoint/2010/main" val="213665078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325112" y="73152"/>
            <a:ext cx="2468880" cy="185166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310896" y="2093975"/>
            <a:ext cx="6153912" cy="6604000"/>
          </a:xfrm>
        </p:spPr>
        <p:txBody>
          <a:bodyPr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4D090F-EA0B-4560-B98B-5D568C2579C9}" type="slidenum">
              <a:rPr lang="en-GB" smtClean="0"/>
              <a:t>28</a:t>
            </a:fld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3038475" cy="22225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200" dirty="0">
                <a:solidFill>
                  <a:srgbClr val="000000"/>
                </a:solidFill>
                <a:latin typeface="Arial" panose="020B0604020202020204" pitchFamily="34" charset="0"/>
              </a:rPr>
              <a:t>20778C</a:t>
            </a:r>
          </a:p>
        </p:txBody>
      </p:sp>
      <p:sp>
        <p:nvSpPr>
          <p:cNvPr id="6" name="Rectangle 5"/>
          <p:cNvSpPr/>
          <p:nvPr/>
        </p:nvSpPr>
        <p:spPr>
          <a:xfrm>
            <a:off x="0" y="238125"/>
            <a:ext cx="3038475" cy="347663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200" dirty="0">
                <a:solidFill>
                  <a:srgbClr val="336699"/>
                </a:solidFill>
                <a:latin typeface="Arial" panose="020B0604020202020204" pitchFamily="34" charset="0"/>
              </a:rPr>
              <a:t>1: Introduction to Self-Service BI Solutions</a:t>
            </a:r>
          </a:p>
        </p:txBody>
      </p:sp>
    </p:spTree>
    <p:extLst>
      <p:ext uri="{BB962C8B-B14F-4D97-AF65-F5344CB8AC3E}">
        <p14:creationId xmlns:p14="http://schemas.microsoft.com/office/powerpoint/2010/main" val="111722612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325112" y="73152"/>
            <a:ext cx="2468880" cy="185166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310896" y="2093975"/>
            <a:ext cx="6153912" cy="6604000"/>
          </a:xfrm>
        </p:spPr>
        <p:txBody>
          <a:bodyPr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4D090F-EA0B-4560-B98B-5D568C2579C9}" type="slidenum">
              <a:rPr lang="en-GB" smtClean="0"/>
              <a:t>29</a:t>
            </a:fld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3038475" cy="22225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200" dirty="0">
                <a:solidFill>
                  <a:srgbClr val="000000"/>
                </a:solidFill>
                <a:latin typeface="Arial" panose="020B0604020202020204" pitchFamily="34" charset="0"/>
              </a:rPr>
              <a:t>20778C</a:t>
            </a:r>
          </a:p>
        </p:txBody>
      </p:sp>
      <p:sp>
        <p:nvSpPr>
          <p:cNvPr id="6" name="Rectangle 5"/>
          <p:cNvSpPr/>
          <p:nvPr/>
        </p:nvSpPr>
        <p:spPr>
          <a:xfrm>
            <a:off x="0" y="238125"/>
            <a:ext cx="3038475" cy="347663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200" dirty="0">
                <a:solidFill>
                  <a:srgbClr val="336699"/>
                </a:solidFill>
                <a:latin typeface="Arial" panose="020B0604020202020204" pitchFamily="34" charset="0"/>
              </a:rPr>
              <a:t>1: Introduction to Self-Service BI Solutions</a:t>
            </a:r>
          </a:p>
        </p:txBody>
      </p:sp>
    </p:spTree>
    <p:extLst>
      <p:ext uri="{BB962C8B-B14F-4D97-AF65-F5344CB8AC3E}">
        <p14:creationId xmlns:p14="http://schemas.microsoft.com/office/powerpoint/2010/main" val="263662295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325112" y="73152"/>
            <a:ext cx="2468880" cy="185166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310896" y="2093975"/>
            <a:ext cx="6153912" cy="6604000"/>
          </a:xfrm>
        </p:spPr>
        <p:txBody>
          <a:bodyPr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4D090F-EA0B-4560-B98B-5D568C2579C9}" type="slidenum">
              <a:rPr lang="en-GB" smtClean="0"/>
              <a:t>30</a:t>
            </a:fld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3038475" cy="22225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200" dirty="0">
                <a:solidFill>
                  <a:srgbClr val="000000"/>
                </a:solidFill>
                <a:latin typeface="Arial" panose="020B0604020202020204" pitchFamily="34" charset="0"/>
              </a:rPr>
              <a:t>20778C</a:t>
            </a:r>
          </a:p>
        </p:txBody>
      </p:sp>
      <p:sp>
        <p:nvSpPr>
          <p:cNvPr id="6" name="Rectangle 5"/>
          <p:cNvSpPr/>
          <p:nvPr/>
        </p:nvSpPr>
        <p:spPr>
          <a:xfrm>
            <a:off x="0" y="238125"/>
            <a:ext cx="3038475" cy="347663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200" dirty="0">
                <a:solidFill>
                  <a:srgbClr val="336699"/>
                </a:solidFill>
                <a:latin typeface="Arial" panose="020B0604020202020204" pitchFamily="34" charset="0"/>
              </a:rPr>
              <a:t>1: Introduction to Self-Service BI Solutions</a:t>
            </a:r>
          </a:p>
        </p:txBody>
      </p:sp>
    </p:spTree>
    <p:extLst>
      <p:ext uri="{BB962C8B-B14F-4D97-AF65-F5344CB8AC3E}">
        <p14:creationId xmlns:p14="http://schemas.microsoft.com/office/powerpoint/2010/main" val="379462643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325112" y="73152"/>
            <a:ext cx="2468880" cy="185166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310896" y="2093975"/>
            <a:ext cx="6153912" cy="6604000"/>
          </a:xfrm>
        </p:spPr>
        <p:txBody>
          <a:bodyPr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4D090F-EA0B-4560-B98B-5D568C2579C9}" type="slidenum">
              <a:rPr lang="en-GB" smtClean="0"/>
              <a:t>31</a:t>
            </a:fld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3038475" cy="22225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200" dirty="0">
                <a:solidFill>
                  <a:srgbClr val="000000"/>
                </a:solidFill>
                <a:latin typeface="Arial" panose="020B0604020202020204" pitchFamily="34" charset="0"/>
              </a:rPr>
              <a:t>20778C</a:t>
            </a:r>
          </a:p>
        </p:txBody>
      </p:sp>
      <p:sp>
        <p:nvSpPr>
          <p:cNvPr id="6" name="Rectangle 5"/>
          <p:cNvSpPr/>
          <p:nvPr/>
        </p:nvSpPr>
        <p:spPr>
          <a:xfrm>
            <a:off x="0" y="238125"/>
            <a:ext cx="3038475" cy="347663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200" dirty="0">
                <a:solidFill>
                  <a:srgbClr val="336699"/>
                </a:solidFill>
                <a:latin typeface="Arial" panose="020B0604020202020204" pitchFamily="34" charset="0"/>
              </a:rPr>
              <a:t>1: Introduction to Self-Service BI Solutions</a:t>
            </a:r>
          </a:p>
        </p:txBody>
      </p:sp>
    </p:spTree>
    <p:extLst>
      <p:ext uri="{BB962C8B-B14F-4D97-AF65-F5344CB8AC3E}">
        <p14:creationId xmlns:p14="http://schemas.microsoft.com/office/powerpoint/2010/main" val="192211173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325112" y="73152"/>
            <a:ext cx="2468880" cy="185166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310896" y="2093975"/>
            <a:ext cx="6153912" cy="6604000"/>
          </a:xfrm>
        </p:spPr>
        <p:txBody>
          <a:bodyPr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4D090F-EA0B-4560-B98B-5D568C2579C9}" type="slidenum">
              <a:rPr lang="en-GB" smtClean="0"/>
              <a:t>32</a:t>
            </a:fld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3038475" cy="22225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200" dirty="0">
                <a:solidFill>
                  <a:srgbClr val="000000"/>
                </a:solidFill>
                <a:latin typeface="Arial" panose="020B0604020202020204" pitchFamily="34" charset="0"/>
              </a:rPr>
              <a:t>20778C</a:t>
            </a:r>
          </a:p>
        </p:txBody>
      </p:sp>
      <p:sp>
        <p:nvSpPr>
          <p:cNvPr id="6" name="Rectangle 5"/>
          <p:cNvSpPr/>
          <p:nvPr/>
        </p:nvSpPr>
        <p:spPr>
          <a:xfrm>
            <a:off x="0" y="238125"/>
            <a:ext cx="3038475" cy="347663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200" dirty="0">
                <a:solidFill>
                  <a:srgbClr val="336699"/>
                </a:solidFill>
                <a:latin typeface="Arial" panose="020B0604020202020204" pitchFamily="34" charset="0"/>
              </a:rPr>
              <a:t>1: Introduction to Self-Service BI Solutions</a:t>
            </a:r>
          </a:p>
        </p:txBody>
      </p:sp>
    </p:spTree>
    <p:extLst>
      <p:ext uri="{BB962C8B-B14F-4D97-AF65-F5344CB8AC3E}">
        <p14:creationId xmlns:p14="http://schemas.microsoft.com/office/powerpoint/2010/main" val="403068699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325938" y="73025"/>
            <a:ext cx="2466975" cy="18510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A4D090F-EA0B-4560-B98B-5D568C2579C9}" type="slidenum">
              <a:rPr lang="en-GB" smtClean="0"/>
              <a:t>34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39164019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325938" y="73025"/>
            <a:ext cx="2466975" cy="18510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A4D090F-EA0B-4560-B98B-5D568C2579C9}" type="slidenum">
              <a:rPr lang="en-GB" smtClean="0"/>
              <a:t>35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455008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325938" y="73025"/>
            <a:ext cx="2466975" cy="18510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310896" y="2093975"/>
            <a:ext cx="6153912" cy="6604000"/>
          </a:xfrm>
        </p:spPr>
        <p:txBody>
          <a:bodyPr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4D090F-EA0B-4560-B98B-5D568C2579C9}" type="slidenum">
              <a:rPr lang="en-GB" smtClean="0"/>
              <a:t>5</a:t>
            </a:fld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3038475" cy="22225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200" dirty="0">
                <a:solidFill>
                  <a:srgbClr val="000000"/>
                </a:solidFill>
                <a:latin typeface="Arial" panose="020B0604020202020204" pitchFamily="34" charset="0"/>
              </a:rPr>
              <a:t>20778C</a:t>
            </a:r>
          </a:p>
        </p:txBody>
      </p:sp>
      <p:sp>
        <p:nvSpPr>
          <p:cNvPr id="6" name="Rectangle 5"/>
          <p:cNvSpPr/>
          <p:nvPr/>
        </p:nvSpPr>
        <p:spPr>
          <a:xfrm>
            <a:off x="0" y="238125"/>
            <a:ext cx="3038475" cy="347663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200" dirty="0">
                <a:solidFill>
                  <a:srgbClr val="336699"/>
                </a:solidFill>
                <a:latin typeface="Arial" panose="020B0604020202020204" pitchFamily="34" charset="0"/>
              </a:rPr>
              <a:t>1: Introduction to Self-Service BI Solutions</a:t>
            </a:r>
          </a:p>
        </p:txBody>
      </p:sp>
    </p:spTree>
    <p:extLst>
      <p:ext uri="{BB962C8B-B14F-4D97-AF65-F5344CB8AC3E}">
        <p14:creationId xmlns:p14="http://schemas.microsoft.com/office/powerpoint/2010/main" val="23818290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325112" y="73152"/>
            <a:ext cx="2468880" cy="185166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310896" y="2093975"/>
            <a:ext cx="6153912" cy="6604000"/>
          </a:xfrm>
        </p:spPr>
        <p:txBody>
          <a:bodyPr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4D090F-EA0B-4560-B98B-5D568C2579C9}" type="slidenum">
              <a:rPr lang="en-GB" smtClean="0"/>
              <a:t>7</a:t>
            </a:fld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3038475" cy="22225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200" dirty="0">
                <a:solidFill>
                  <a:srgbClr val="000000"/>
                </a:solidFill>
                <a:latin typeface="Arial" panose="020B0604020202020204" pitchFamily="34" charset="0"/>
              </a:rPr>
              <a:t>20778C</a:t>
            </a:r>
          </a:p>
        </p:txBody>
      </p:sp>
      <p:sp>
        <p:nvSpPr>
          <p:cNvPr id="6" name="Rectangle 5"/>
          <p:cNvSpPr/>
          <p:nvPr/>
        </p:nvSpPr>
        <p:spPr>
          <a:xfrm>
            <a:off x="0" y="238125"/>
            <a:ext cx="3038475" cy="347663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200" dirty="0">
                <a:solidFill>
                  <a:srgbClr val="336699"/>
                </a:solidFill>
                <a:latin typeface="Arial" panose="020B0604020202020204" pitchFamily="34" charset="0"/>
              </a:rPr>
              <a:t>1: Introduction to Self-Service BI Solutions</a:t>
            </a:r>
          </a:p>
        </p:txBody>
      </p:sp>
    </p:spTree>
    <p:extLst>
      <p:ext uri="{BB962C8B-B14F-4D97-AF65-F5344CB8AC3E}">
        <p14:creationId xmlns:p14="http://schemas.microsoft.com/office/powerpoint/2010/main" val="36851585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325112" y="73152"/>
            <a:ext cx="2468880" cy="185166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310896" y="2093975"/>
            <a:ext cx="6153912" cy="6604000"/>
          </a:xfrm>
        </p:spPr>
        <p:txBody>
          <a:bodyPr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4D090F-EA0B-4560-B98B-5D568C2579C9}" type="slidenum">
              <a:rPr lang="en-GB" smtClean="0"/>
              <a:t>8</a:t>
            </a:fld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3038475" cy="22225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200" dirty="0">
                <a:solidFill>
                  <a:srgbClr val="000000"/>
                </a:solidFill>
                <a:latin typeface="Arial" panose="020B0604020202020204" pitchFamily="34" charset="0"/>
              </a:rPr>
              <a:t>20778C</a:t>
            </a:r>
          </a:p>
        </p:txBody>
      </p:sp>
      <p:sp>
        <p:nvSpPr>
          <p:cNvPr id="6" name="Rectangle 5"/>
          <p:cNvSpPr/>
          <p:nvPr/>
        </p:nvSpPr>
        <p:spPr>
          <a:xfrm>
            <a:off x="0" y="238125"/>
            <a:ext cx="3038475" cy="347663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200" dirty="0">
                <a:solidFill>
                  <a:srgbClr val="336699"/>
                </a:solidFill>
                <a:latin typeface="Arial" panose="020B0604020202020204" pitchFamily="34" charset="0"/>
              </a:rPr>
              <a:t>1: Introduction to Self-Service BI Solutions</a:t>
            </a:r>
          </a:p>
        </p:txBody>
      </p:sp>
    </p:spTree>
    <p:extLst>
      <p:ext uri="{BB962C8B-B14F-4D97-AF65-F5344CB8AC3E}">
        <p14:creationId xmlns:p14="http://schemas.microsoft.com/office/powerpoint/2010/main" val="37511434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325112" y="73152"/>
            <a:ext cx="2468880" cy="185166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310896" y="2093975"/>
            <a:ext cx="6153912" cy="6604000"/>
          </a:xfrm>
        </p:spPr>
        <p:txBody>
          <a:bodyPr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role of the data steward is covered in a later topic.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4D090F-EA0B-4560-B98B-5D568C2579C9}" type="slidenum">
              <a:rPr lang="en-GB" smtClean="0"/>
              <a:t>11</a:t>
            </a:fld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3038475" cy="22225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200" dirty="0">
                <a:solidFill>
                  <a:srgbClr val="000000"/>
                </a:solidFill>
                <a:latin typeface="Arial" panose="020B0604020202020204" pitchFamily="34" charset="0"/>
              </a:rPr>
              <a:t>20778C</a:t>
            </a:r>
          </a:p>
        </p:txBody>
      </p:sp>
      <p:sp>
        <p:nvSpPr>
          <p:cNvPr id="6" name="Rectangle 5"/>
          <p:cNvSpPr/>
          <p:nvPr/>
        </p:nvSpPr>
        <p:spPr>
          <a:xfrm>
            <a:off x="0" y="238125"/>
            <a:ext cx="3038475" cy="347663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200" dirty="0">
                <a:solidFill>
                  <a:srgbClr val="336699"/>
                </a:solidFill>
                <a:latin typeface="Arial" panose="020B0604020202020204" pitchFamily="34" charset="0"/>
              </a:rPr>
              <a:t>1: Introduction to Self-Service BI Solutions</a:t>
            </a:r>
          </a:p>
        </p:txBody>
      </p:sp>
    </p:spTree>
    <p:extLst>
      <p:ext uri="{BB962C8B-B14F-4D97-AF65-F5344CB8AC3E}">
        <p14:creationId xmlns:p14="http://schemas.microsoft.com/office/powerpoint/2010/main" val="15424041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325112" y="73152"/>
            <a:ext cx="2468880" cy="185166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310896" y="2093975"/>
            <a:ext cx="6153912" cy="6604000"/>
          </a:xfrm>
        </p:spPr>
        <p:txBody>
          <a:bodyPr>
            <a:noAutofit/>
          </a:bodyPr>
          <a:lstStyle/>
          <a:p>
            <a:endParaRPr lang="en-GB" sz="1000" dirty="0">
              <a:latin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4D090F-EA0B-4560-B98B-5D568C2579C9}" type="slidenum">
              <a:rPr lang="en-GB" smtClean="0"/>
              <a:t>12</a:t>
            </a:fld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3038475" cy="22225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200" dirty="0">
                <a:solidFill>
                  <a:srgbClr val="000000"/>
                </a:solidFill>
                <a:latin typeface="Arial" panose="020B0604020202020204" pitchFamily="34" charset="0"/>
              </a:rPr>
              <a:t>20778C</a:t>
            </a:r>
          </a:p>
        </p:txBody>
      </p:sp>
      <p:sp>
        <p:nvSpPr>
          <p:cNvPr id="6" name="Rectangle 5"/>
          <p:cNvSpPr/>
          <p:nvPr/>
        </p:nvSpPr>
        <p:spPr>
          <a:xfrm>
            <a:off x="0" y="238125"/>
            <a:ext cx="3038475" cy="347663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200" dirty="0">
                <a:solidFill>
                  <a:srgbClr val="336699"/>
                </a:solidFill>
                <a:latin typeface="Arial" panose="020B0604020202020204" pitchFamily="34" charset="0"/>
              </a:rPr>
              <a:t>1: Introduction to Self-Service BI Solutions</a:t>
            </a:r>
          </a:p>
        </p:txBody>
      </p:sp>
    </p:spTree>
    <p:extLst>
      <p:ext uri="{BB962C8B-B14F-4D97-AF65-F5344CB8AC3E}">
        <p14:creationId xmlns:p14="http://schemas.microsoft.com/office/powerpoint/2010/main" val="70728252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325938" y="73025"/>
            <a:ext cx="2466975" cy="18510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310896" y="2093975"/>
            <a:ext cx="6153912" cy="6604000"/>
          </a:xfrm>
        </p:spPr>
        <p:txBody>
          <a:bodyPr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4D090F-EA0B-4560-B98B-5D568C2579C9}" type="slidenum">
              <a:rPr lang="en-GB" smtClean="0"/>
              <a:t>13</a:t>
            </a:fld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3038475" cy="22225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200" dirty="0">
                <a:solidFill>
                  <a:srgbClr val="000000"/>
                </a:solidFill>
                <a:latin typeface="Arial" panose="020B0604020202020204" pitchFamily="34" charset="0"/>
              </a:rPr>
              <a:t>20778C</a:t>
            </a:r>
          </a:p>
        </p:txBody>
      </p:sp>
      <p:sp>
        <p:nvSpPr>
          <p:cNvPr id="6" name="Rectangle 5"/>
          <p:cNvSpPr/>
          <p:nvPr/>
        </p:nvSpPr>
        <p:spPr>
          <a:xfrm>
            <a:off x="0" y="238125"/>
            <a:ext cx="3038475" cy="347663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200" dirty="0">
                <a:solidFill>
                  <a:srgbClr val="336699"/>
                </a:solidFill>
                <a:latin typeface="Arial" panose="020B0604020202020204" pitchFamily="34" charset="0"/>
              </a:rPr>
              <a:t>1: Introduction to Self-Service BI Solutions</a:t>
            </a:r>
          </a:p>
        </p:txBody>
      </p:sp>
    </p:spTree>
    <p:extLst>
      <p:ext uri="{BB962C8B-B14F-4D97-AF65-F5344CB8AC3E}">
        <p14:creationId xmlns:p14="http://schemas.microsoft.com/office/powerpoint/2010/main" val="311718286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325112" y="73152"/>
            <a:ext cx="2468880" cy="185166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310896" y="2093975"/>
            <a:ext cx="6153912" cy="6604000"/>
          </a:xfrm>
        </p:spPr>
        <p:txBody>
          <a:bodyPr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4D090F-EA0B-4560-B98B-5D568C2579C9}" type="slidenum">
              <a:rPr lang="en-GB" smtClean="0"/>
              <a:t>14</a:t>
            </a:fld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3038475" cy="22225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200" dirty="0">
                <a:solidFill>
                  <a:srgbClr val="000000"/>
                </a:solidFill>
                <a:latin typeface="Arial" panose="020B0604020202020204" pitchFamily="34" charset="0"/>
              </a:rPr>
              <a:t>20778C</a:t>
            </a:r>
          </a:p>
        </p:txBody>
      </p:sp>
      <p:sp>
        <p:nvSpPr>
          <p:cNvPr id="6" name="Rectangle 5"/>
          <p:cNvSpPr/>
          <p:nvPr/>
        </p:nvSpPr>
        <p:spPr>
          <a:xfrm>
            <a:off x="0" y="238125"/>
            <a:ext cx="3038475" cy="347663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200" dirty="0">
                <a:solidFill>
                  <a:srgbClr val="336699"/>
                </a:solidFill>
                <a:latin typeface="Arial" panose="020B0604020202020204" pitchFamily="34" charset="0"/>
              </a:rPr>
              <a:t>1: Introduction to Self-Service BI Solutions</a:t>
            </a:r>
          </a:p>
        </p:txBody>
      </p:sp>
    </p:spTree>
    <p:extLst>
      <p:ext uri="{BB962C8B-B14F-4D97-AF65-F5344CB8AC3E}">
        <p14:creationId xmlns:p14="http://schemas.microsoft.com/office/powerpoint/2010/main" val="11828831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4177" y="0"/>
            <a:ext cx="9144000" cy="6858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26019" name="Rectangle 3"/>
          <p:cNvSpPr>
            <a:spLocks noGrp="1" noChangeArrowheads="1"/>
          </p:cNvSpPr>
          <p:nvPr>
            <p:ph type="ctrTitle" sz="quarter" hasCustomPrompt="1"/>
          </p:nvPr>
        </p:nvSpPr>
        <p:spPr>
          <a:xfrm>
            <a:off x="3200400" y="1828800"/>
            <a:ext cx="5732417" cy="627864"/>
          </a:xfrm>
          <a:solidFill>
            <a:srgbClr val="3399FF"/>
          </a:solidFill>
          <a:ln algn="ctr"/>
        </p:spPr>
        <p:txBody>
          <a:bodyPr wrap="square" tIns="0" rIns="0" bIns="0">
            <a:spAutoFit/>
          </a:bodyPr>
          <a:lstStyle>
            <a:lvl1pPr algn="l">
              <a:spcBef>
                <a:spcPct val="60000"/>
              </a:spcBef>
              <a:buClr>
                <a:schemeClr val="hlink"/>
              </a:buClr>
              <a:buSzPct val="90000"/>
              <a:buFontTx/>
              <a:buNone/>
              <a:defRPr sz="4800" baseline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1pPr>
          </a:lstStyle>
          <a:p>
            <a:r>
              <a:rPr lang="en-US" dirty="0"/>
              <a:t>Course #</a:t>
            </a:r>
          </a:p>
        </p:txBody>
      </p:sp>
      <p:sp>
        <p:nvSpPr>
          <p:cNvPr id="726020" name="Rectangle 4"/>
          <p:cNvSpPr>
            <a:spLocks noGrp="1" noChangeArrowheads="1"/>
          </p:cNvSpPr>
          <p:nvPr>
            <p:ph type="subTitle" sz="quarter" idx="1" hasCustomPrompt="1"/>
          </p:nvPr>
        </p:nvSpPr>
        <p:spPr>
          <a:xfrm>
            <a:off x="3200400" y="2895600"/>
            <a:ext cx="5775960" cy="1103872"/>
          </a:xfrm>
        </p:spPr>
        <p:txBody>
          <a:bodyPr lIns="91440" tIns="45720" rIns="91440" bIns="45720"/>
          <a:lstStyle>
            <a:lvl1pPr marL="0" indent="0" algn="l">
              <a:lnSpc>
                <a:spcPct val="95000"/>
              </a:lnSpc>
              <a:spcBef>
                <a:spcPct val="60000"/>
              </a:spcBef>
              <a:buFontTx/>
              <a:buNone/>
              <a:defRPr sz="280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1pPr>
          </a:lstStyle>
          <a:p>
            <a:r>
              <a:rPr lang="en-US" dirty="0"/>
              <a:t>Click to edit Course title</a:t>
            </a:r>
          </a:p>
        </p:txBody>
      </p:sp>
    </p:spTree>
    <p:extLst>
      <p:ext uri="{BB962C8B-B14F-4D97-AF65-F5344CB8AC3E}">
        <p14:creationId xmlns:p14="http://schemas.microsoft.com/office/powerpoint/2010/main" val="19904512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96587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91263" y="0"/>
            <a:ext cx="1943100" cy="53784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8788" y="0"/>
            <a:ext cx="5680075" cy="5378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97809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4610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09743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095069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8788" y="992188"/>
            <a:ext cx="3798887" cy="43862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0075" y="992188"/>
            <a:ext cx="3800475" cy="43862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3304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0772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t"/>
          <a:lstStyle>
            <a:lvl1pPr marL="0" indent="0">
              <a:buNone/>
              <a:defRPr sz="2400" b="0">
                <a:solidFill>
                  <a:srgbClr val="0070C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t"/>
          <a:lstStyle>
            <a:lvl1pPr marL="0" indent="0">
              <a:buNone/>
              <a:defRPr sz="2400" b="0">
                <a:solidFill>
                  <a:srgbClr val="0070C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67482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724029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262427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t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725099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591277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704088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25001" name="Rectangle 9"/>
          <p:cNvSpPr>
            <a:spLocks noChangeArrowheads="1"/>
          </p:cNvSpPr>
          <p:nvPr/>
        </p:nvSpPr>
        <p:spPr bwMode="auto">
          <a:xfrm>
            <a:off x="4763" y="731838"/>
            <a:ext cx="9136062" cy="6111875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29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60375" y="-2"/>
            <a:ext cx="7773988" cy="740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Slide Title</a:t>
            </a:r>
          </a:p>
        </p:txBody>
      </p:sp>
      <p:sp>
        <p:nvSpPr>
          <p:cNvPr id="1030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8788" y="1021215"/>
            <a:ext cx="8119156" cy="51473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Body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528231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buClr>
          <a:srgbClr val="DC0081"/>
        </a:buClr>
        <a:buFont typeface="Wingdings" pitchFamily="2" charset="2"/>
        <a:defRPr sz="2800">
          <a:solidFill>
            <a:schemeClr val="bg1"/>
          </a:solidFill>
          <a:latin typeface="Segoe UI" pitchFamily="34" charset="0"/>
          <a:ea typeface="Segoe UI" pitchFamily="34" charset="0"/>
          <a:cs typeface="Segoe UI" pitchFamily="34" charset="0"/>
        </a:defRPr>
      </a:lvl1pPr>
      <a:lvl2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buClr>
          <a:srgbClr val="DC0081"/>
        </a:buClr>
        <a:buFont typeface="Wingdings" pitchFamily="2" charset="2"/>
        <a:defRPr sz="2400">
          <a:solidFill>
            <a:schemeClr val="tx1"/>
          </a:solidFill>
          <a:latin typeface="Verdana" pitchFamily="34" charset="0"/>
        </a:defRPr>
      </a:lvl2pPr>
      <a:lvl3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buClr>
          <a:srgbClr val="DC0081"/>
        </a:buClr>
        <a:buFont typeface="Wingdings" pitchFamily="2" charset="2"/>
        <a:defRPr sz="2400">
          <a:solidFill>
            <a:schemeClr val="tx1"/>
          </a:solidFill>
          <a:latin typeface="Verdana" pitchFamily="34" charset="0"/>
        </a:defRPr>
      </a:lvl3pPr>
      <a:lvl4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buClr>
          <a:srgbClr val="DC0081"/>
        </a:buClr>
        <a:buFont typeface="Wingdings" pitchFamily="2" charset="2"/>
        <a:defRPr sz="2400">
          <a:solidFill>
            <a:schemeClr val="tx1"/>
          </a:solidFill>
          <a:latin typeface="Verdana" pitchFamily="34" charset="0"/>
        </a:defRPr>
      </a:lvl4pPr>
      <a:lvl5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buClr>
          <a:srgbClr val="DC0081"/>
        </a:buClr>
        <a:buFont typeface="Wingdings" pitchFamily="2" charset="2"/>
        <a:defRPr sz="2400">
          <a:solidFill>
            <a:schemeClr val="tx1"/>
          </a:solidFill>
          <a:latin typeface="Verdana" pitchFamily="34" charset="0"/>
        </a:defRPr>
      </a:lvl5pPr>
      <a:lvl6pPr marL="4572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buClr>
          <a:srgbClr val="DC0081"/>
        </a:buClr>
        <a:buFont typeface="Wingdings" pitchFamily="2" charset="2"/>
        <a:defRPr sz="2400">
          <a:solidFill>
            <a:schemeClr val="tx1"/>
          </a:solidFill>
          <a:latin typeface="Verdana" pitchFamily="34" charset="0"/>
        </a:defRPr>
      </a:lvl6pPr>
      <a:lvl7pPr marL="9144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buClr>
          <a:srgbClr val="DC0081"/>
        </a:buClr>
        <a:buFont typeface="Wingdings" pitchFamily="2" charset="2"/>
        <a:defRPr sz="2400">
          <a:solidFill>
            <a:schemeClr val="tx1"/>
          </a:solidFill>
          <a:latin typeface="Verdana" pitchFamily="34" charset="0"/>
        </a:defRPr>
      </a:lvl7pPr>
      <a:lvl8pPr marL="13716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buClr>
          <a:srgbClr val="DC0081"/>
        </a:buClr>
        <a:buFont typeface="Wingdings" pitchFamily="2" charset="2"/>
        <a:defRPr sz="2400">
          <a:solidFill>
            <a:schemeClr val="tx1"/>
          </a:solidFill>
          <a:latin typeface="Verdana" pitchFamily="34" charset="0"/>
        </a:defRPr>
      </a:lvl8pPr>
      <a:lvl9pPr marL="18288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buClr>
          <a:srgbClr val="DC0081"/>
        </a:buClr>
        <a:buFont typeface="Wingdings" pitchFamily="2" charset="2"/>
        <a:defRPr sz="2400">
          <a:solidFill>
            <a:schemeClr val="tx1"/>
          </a:solidFill>
          <a:latin typeface="Verdana" pitchFamily="34" charset="0"/>
        </a:defRPr>
      </a:lvl9pPr>
    </p:titleStyle>
    <p:bodyStyle>
      <a:lvl1pPr marL="174625" indent="-174625" algn="l" rtl="0" eaLnBrk="1" fontAlgn="base" hangingPunct="1">
        <a:lnSpc>
          <a:spcPct val="100000"/>
        </a:lnSpc>
        <a:spcBef>
          <a:spcPts val="600"/>
        </a:spcBef>
        <a:spcAft>
          <a:spcPct val="0"/>
        </a:spcAft>
        <a:buClr>
          <a:srgbClr val="0070C0"/>
        </a:buClr>
        <a:buSzPct val="90000"/>
        <a:buFont typeface="Arial" pitchFamily="34" charset="0"/>
        <a:buChar char="•"/>
        <a:defRPr sz="2800">
          <a:solidFill>
            <a:schemeClr val="tx1"/>
          </a:solidFill>
          <a:latin typeface="Segoe UI" pitchFamily="34" charset="0"/>
          <a:ea typeface="Segoe UI" pitchFamily="34" charset="0"/>
          <a:cs typeface="Segoe UI" pitchFamily="34" charset="0"/>
        </a:defRPr>
      </a:lvl1pPr>
      <a:lvl2pPr marL="458788" indent="-169863" algn="l" rtl="0" eaLnBrk="1" fontAlgn="base" hangingPunct="1">
        <a:lnSpc>
          <a:spcPct val="100000"/>
        </a:lnSpc>
        <a:spcBef>
          <a:spcPts val="600"/>
        </a:spcBef>
        <a:spcAft>
          <a:spcPct val="0"/>
        </a:spcAft>
        <a:buClr>
          <a:srgbClr val="0070C0"/>
        </a:buClr>
        <a:buSzPct val="80000"/>
        <a:buFont typeface="Arial" pitchFamily="34" charset="0"/>
        <a:buChar char="•"/>
        <a:defRPr sz="2400">
          <a:solidFill>
            <a:schemeClr val="tx1"/>
          </a:solidFill>
          <a:latin typeface="Segoe UI" pitchFamily="34" charset="0"/>
          <a:ea typeface="Segoe UI" pitchFamily="34" charset="0"/>
          <a:cs typeface="Segoe UI" pitchFamily="34" charset="0"/>
        </a:defRPr>
      </a:lvl2pPr>
      <a:lvl3pPr marL="854075" indent="-173038" algn="l" rtl="0" eaLnBrk="1" fontAlgn="base" hangingPunct="1">
        <a:lnSpc>
          <a:spcPct val="100000"/>
        </a:lnSpc>
        <a:spcBef>
          <a:spcPts val="600"/>
        </a:spcBef>
        <a:spcAft>
          <a:spcPct val="0"/>
        </a:spcAft>
        <a:buClr>
          <a:srgbClr val="0070C0"/>
        </a:buClr>
        <a:buSzPct val="80000"/>
        <a:buFont typeface="Arial" pitchFamily="34" charset="0"/>
        <a:buChar char="•"/>
        <a:defRPr sz="2000">
          <a:solidFill>
            <a:schemeClr val="tx1"/>
          </a:solidFill>
          <a:latin typeface="Segoe UI" pitchFamily="34" charset="0"/>
          <a:ea typeface="Segoe UI" pitchFamily="34" charset="0"/>
          <a:cs typeface="Segoe UI" pitchFamily="34" charset="0"/>
        </a:defRPr>
      </a:lvl3pPr>
      <a:lvl4pPr marL="1254125" indent="-165100" algn="l" rtl="0" eaLnBrk="1" fontAlgn="base" hangingPunct="1">
        <a:lnSpc>
          <a:spcPct val="100000"/>
        </a:lnSpc>
        <a:spcBef>
          <a:spcPts val="600"/>
        </a:spcBef>
        <a:spcAft>
          <a:spcPct val="0"/>
        </a:spcAft>
        <a:buClr>
          <a:srgbClr val="0070C0"/>
        </a:buClr>
        <a:buSzPct val="90000"/>
        <a:buFont typeface="Arial" pitchFamily="34" charset="0"/>
        <a:buChar char="•"/>
        <a:defRPr sz="1800">
          <a:solidFill>
            <a:schemeClr val="tx1"/>
          </a:solidFill>
          <a:latin typeface="Segoe UI" pitchFamily="34" charset="0"/>
          <a:ea typeface="Segoe UI" pitchFamily="34" charset="0"/>
          <a:cs typeface="Segoe UI" pitchFamily="34" charset="0"/>
        </a:defRPr>
      </a:lvl4pPr>
      <a:lvl5pPr marL="1544638" indent="-168275" algn="l" rtl="0" eaLnBrk="1" fontAlgn="base" hangingPunct="1">
        <a:lnSpc>
          <a:spcPct val="100000"/>
        </a:lnSpc>
        <a:spcBef>
          <a:spcPts val="600"/>
        </a:spcBef>
        <a:spcAft>
          <a:spcPct val="0"/>
        </a:spcAft>
        <a:buClr>
          <a:srgbClr val="0070C0"/>
        </a:buClr>
        <a:buSzPct val="90000"/>
        <a:buFont typeface="Arial" pitchFamily="34" charset="0"/>
        <a:buChar char="•"/>
        <a:defRPr sz="1800">
          <a:solidFill>
            <a:schemeClr val="tx1"/>
          </a:solidFill>
          <a:latin typeface="Segoe UI" pitchFamily="34" charset="0"/>
          <a:ea typeface="Segoe UI" pitchFamily="34" charset="0"/>
          <a:cs typeface="Segoe UI" pitchFamily="34" charset="0"/>
        </a:defRPr>
      </a:lvl5pPr>
      <a:lvl6pPr marL="2001838" indent="-168275" algn="l" rtl="0" eaLnBrk="1" fontAlgn="base" hangingPunct="1">
        <a:lnSpc>
          <a:spcPct val="90000"/>
        </a:lnSpc>
        <a:spcBef>
          <a:spcPct val="70000"/>
        </a:spcBef>
        <a:spcAft>
          <a:spcPct val="0"/>
        </a:spcAft>
        <a:buClr>
          <a:srgbClr val="2D4A6D"/>
        </a:buClr>
        <a:buSzPct val="90000"/>
        <a:buChar char="•"/>
        <a:defRPr sz="1600">
          <a:solidFill>
            <a:schemeClr val="tx1"/>
          </a:solidFill>
          <a:latin typeface="+mn-lt"/>
        </a:defRPr>
      </a:lvl6pPr>
      <a:lvl7pPr marL="2459038" indent="-168275" algn="l" rtl="0" eaLnBrk="1" fontAlgn="base" hangingPunct="1">
        <a:lnSpc>
          <a:spcPct val="90000"/>
        </a:lnSpc>
        <a:spcBef>
          <a:spcPct val="70000"/>
        </a:spcBef>
        <a:spcAft>
          <a:spcPct val="0"/>
        </a:spcAft>
        <a:buClr>
          <a:srgbClr val="2D4A6D"/>
        </a:buClr>
        <a:buSzPct val="90000"/>
        <a:buChar char="•"/>
        <a:defRPr sz="1600">
          <a:solidFill>
            <a:schemeClr val="tx1"/>
          </a:solidFill>
          <a:latin typeface="+mn-lt"/>
        </a:defRPr>
      </a:lvl7pPr>
      <a:lvl8pPr marL="2916238" indent="-168275" algn="l" rtl="0" eaLnBrk="1" fontAlgn="base" hangingPunct="1">
        <a:lnSpc>
          <a:spcPct val="90000"/>
        </a:lnSpc>
        <a:spcBef>
          <a:spcPct val="70000"/>
        </a:spcBef>
        <a:spcAft>
          <a:spcPct val="0"/>
        </a:spcAft>
        <a:buClr>
          <a:srgbClr val="2D4A6D"/>
        </a:buClr>
        <a:buSzPct val="90000"/>
        <a:buChar char="•"/>
        <a:defRPr sz="1600">
          <a:solidFill>
            <a:schemeClr val="tx1"/>
          </a:solidFill>
          <a:latin typeface="+mn-lt"/>
        </a:defRPr>
      </a:lvl8pPr>
      <a:lvl9pPr marL="3373438" indent="-168275" algn="l" rtl="0" eaLnBrk="1" fontAlgn="base" hangingPunct="1">
        <a:lnSpc>
          <a:spcPct val="90000"/>
        </a:lnSpc>
        <a:spcBef>
          <a:spcPct val="70000"/>
        </a:spcBef>
        <a:spcAft>
          <a:spcPct val="0"/>
        </a:spcAft>
        <a:buClr>
          <a:srgbClr val="2D4A6D"/>
        </a:buClr>
        <a:buSzPct val="90000"/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ckleng1964@gmail.com" TargetMode="External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7.png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7" Type="http://schemas.openxmlformats.org/officeDocument/2006/relationships/image" Target="../media/image9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jpeg"/><Relationship Id="rId5" Type="http://schemas.openxmlformats.org/officeDocument/2006/relationships/image" Target="../media/image8.tmp"/><Relationship Id="rId4" Type="http://schemas.openxmlformats.org/officeDocument/2006/relationships/image" Target="../media/image7.png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bb04763b-6662-436e-bff2-e2dc0c09868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sz="quarter"/>
          </p:nvPr>
        </p:nvSpPr>
        <p:spPr>
          <a:xfrm>
            <a:off x="3200400" y="2022868"/>
            <a:ext cx="5732417" cy="627864"/>
          </a:xfrm>
        </p:spPr>
        <p:txBody>
          <a:bodyPr/>
          <a:lstStyle/>
          <a:p>
            <a:r>
              <a:rPr lang="en-GB" dirty="0"/>
              <a:t>Introduction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r>
              <a:rPr lang="en-US" dirty="0"/>
              <a:t>PBI01IW: Power BI (Beginners)</a:t>
            </a:r>
            <a:r>
              <a:rPr lang="en-GB" dirty="0"/>
              <a:t>
</a:t>
            </a:r>
          </a:p>
        </p:txBody>
      </p:sp>
    </p:spTree>
    <p:extLst>
      <p:ext uri="{BB962C8B-B14F-4D97-AF65-F5344CB8AC3E}">
        <p14:creationId xmlns:p14="http://schemas.microsoft.com/office/powerpoint/2010/main" val="36976507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9E6EBE-7C66-4521-8C31-0EC0D24E08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Process in using Power BI</a:t>
            </a:r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642AA101-7D36-4867-A04E-02A169A9BDA4}"/>
              </a:ext>
            </a:extLst>
          </p:cNvPr>
          <p:cNvGraphicFramePr/>
          <p:nvPr/>
        </p:nvGraphicFramePr>
        <p:xfrm>
          <a:off x="460375" y="740662"/>
          <a:ext cx="8683625" cy="6117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337573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3c65190f-0c8d-49bf-8479-4ff8dcef448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Business intelligence project roles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8788" y="1021215"/>
            <a:ext cx="8119156" cy="5147356"/>
          </a:xfrm>
          <a:prstGeom prst="rect">
            <a:avLst/>
          </a:prstGeom>
        </p:spPr>
        <p:txBody>
          <a:bodyPr/>
          <a:lstStyle>
            <a:lvl1pPr marL="174625" indent="-174625" algn="l" rtl="0" eaLnBrk="1" fontAlgn="base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70C0"/>
              </a:buClr>
              <a:buSzPct val="90000"/>
              <a:buFont typeface="Arial" pitchFamily="34" charset="0"/>
              <a:buChar char="•"/>
              <a:defRPr sz="28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1pPr>
            <a:lvl2pPr marL="458788" indent="-169863" algn="l" rtl="0" eaLnBrk="1" fontAlgn="base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70C0"/>
              </a:buClr>
              <a:buSzPct val="80000"/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2pPr>
            <a:lvl3pPr marL="854075" indent="-173038" algn="l" rtl="0" eaLnBrk="1" fontAlgn="base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70C0"/>
              </a:buClr>
              <a:buSzPct val="80000"/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3pPr>
            <a:lvl4pPr marL="1254125" indent="-165100" algn="l" rtl="0" eaLnBrk="1" fontAlgn="base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70C0"/>
              </a:buClr>
              <a:buSzPct val="90000"/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4pPr>
            <a:lvl5pPr marL="1544638" indent="-168275" algn="l" rtl="0" eaLnBrk="1" fontAlgn="base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70C0"/>
              </a:buClr>
              <a:buSzPct val="90000"/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5pPr>
            <a:lvl6pPr marL="2001838" indent="-168275" algn="l" rtl="0" eaLnBrk="1" fontAlgn="base" hangingPunct="1">
              <a:lnSpc>
                <a:spcPct val="90000"/>
              </a:lnSpc>
              <a:spcBef>
                <a:spcPct val="70000"/>
              </a:spcBef>
              <a:spcAft>
                <a:spcPct val="0"/>
              </a:spcAft>
              <a:buClr>
                <a:srgbClr val="2D4A6D"/>
              </a:buClr>
              <a:buSzPct val="90000"/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459038" indent="-168275" algn="l" rtl="0" eaLnBrk="1" fontAlgn="base" hangingPunct="1">
              <a:lnSpc>
                <a:spcPct val="90000"/>
              </a:lnSpc>
              <a:spcBef>
                <a:spcPct val="70000"/>
              </a:spcBef>
              <a:spcAft>
                <a:spcPct val="0"/>
              </a:spcAft>
              <a:buClr>
                <a:srgbClr val="2D4A6D"/>
              </a:buClr>
              <a:buSzPct val="90000"/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916238" indent="-168275" algn="l" rtl="0" eaLnBrk="1" fontAlgn="base" hangingPunct="1">
              <a:lnSpc>
                <a:spcPct val="90000"/>
              </a:lnSpc>
              <a:spcBef>
                <a:spcPct val="70000"/>
              </a:spcBef>
              <a:spcAft>
                <a:spcPct val="0"/>
              </a:spcAft>
              <a:buClr>
                <a:srgbClr val="2D4A6D"/>
              </a:buClr>
              <a:buSzPct val="90000"/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373438" indent="-168275" algn="l" rtl="0" eaLnBrk="1" fontAlgn="base" hangingPunct="1">
              <a:lnSpc>
                <a:spcPct val="90000"/>
              </a:lnSpc>
              <a:spcBef>
                <a:spcPct val="70000"/>
              </a:spcBef>
              <a:spcAft>
                <a:spcPct val="0"/>
              </a:spcAft>
              <a:buClr>
                <a:srgbClr val="2D4A6D"/>
              </a:buClr>
              <a:buSzPct val="90000"/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0"/>
            <a:r>
              <a:rPr lang="en-US" b="0" kern="0" dirty="0">
                <a:solidFill>
                  <a:srgbClr val="000000"/>
                </a:solidFill>
              </a:rPr>
              <a:t>Developing BI solutions requires upfront planning</a:t>
            </a:r>
          </a:p>
          <a:p>
            <a:pPr lvl="0"/>
            <a:r>
              <a:rPr lang="en-US" b="0" kern="0" dirty="0">
                <a:solidFill>
                  <a:srgbClr val="000000"/>
                </a:solidFill>
              </a:rPr>
              <a:t>Each role in the project performs a vital function:</a:t>
            </a:r>
          </a:p>
          <a:p>
            <a:pPr lvl="1"/>
            <a:r>
              <a:rPr lang="en-US" b="0" kern="0" dirty="0">
                <a:solidFill>
                  <a:srgbClr val="000000"/>
                </a:solidFill>
              </a:rPr>
              <a:t>Program manager</a:t>
            </a:r>
          </a:p>
          <a:p>
            <a:pPr lvl="1"/>
            <a:r>
              <a:rPr lang="en-US" b="0" kern="0" dirty="0">
                <a:solidFill>
                  <a:srgbClr val="000000"/>
                </a:solidFill>
              </a:rPr>
              <a:t>Data architect</a:t>
            </a:r>
          </a:p>
          <a:p>
            <a:pPr lvl="1"/>
            <a:r>
              <a:rPr lang="en-US" b="0" kern="0" dirty="0">
                <a:solidFill>
                  <a:srgbClr val="000000"/>
                </a:solidFill>
              </a:rPr>
              <a:t>Technical architect</a:t>
            </a:r>
          </a:p>
          <a:p>
            <a:pPr lvl="1"/>
            <a:r>
              <a:rPr lang="en-US" b="0" kern="0" dirty="0">
                <a:solidFill>
                  <a:srgbClr val="000000"/>
                </a:solidFill>
              </a:rPr>
              <a:t>BI developer</a:t>
            </a:r>
          </a:p>
        </p:txBody>
      </p:sp>
    </p:spTree>
    <p:extLst>
      <p:ext uri="{BB962C8B-B14F-4D97-AF65-F5344CB8AC3E}">
        <p14:creationId xmlns:p14="http://schemas.microsoft.com/office/powerpoint/2010/main" val="13759789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e4137a22-17ae-4f14-9770-16a1f984bc6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Enterprise BI data models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8788" y="1021215"/>
            <a:ext cx="8119156" cy="5147356"/>
          </a:xfrm>
          <a:prstGeom prst="rect">
            <a:avLst/>
          </a:prstGeom>
        </p:spPr>
        <p:txBody>
          <a:bodyPr/>
          <a:lstStyle>
            <a:lvl1pPr marL="174625" indent="-174625" algn="l" rtl="0" eaLnBrk="1" fontAlgn="base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70C0"/>
              </a:buClr>
              <a:buSzPct val="90000"/>
              <a:buFont typeface="Arial" pitchFamily="34" charset="0"/>
              <a:buChar char="•"/>
              <a:defRPr sz="28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1pPr>
            <a:lvl2pPr marL="458788" indent="-169863" algn="l" rtl="0" eaLnBrk="1" fontAlgn="base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70C0"/>
              </a:buClr>
              <a:buSzPct val="80000"/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2pPr>
            <a:lvl3pPr marL="854075" indent="-173038" algn="l" rtl="0" eaLnBrk="1" fontAlgn="base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70C0"/>
              </a:buClr>
              <a:buSzPct val="80000"/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3pPr>
            <a:lvl4pPr marL="1254125" indent="-165100" algn="l" rtl="0" eaLnBrk="1" fontAlgn="base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70C0"/>
              </a:buClr>
              <a:buSzPct val="90000"/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4pPr>
            <a:lvl5pPr marL="1544638" indent="-168275" algn="l" rtl="0" eaLnBrk="1" fontAlgn="base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70C0"/>
              </a:buClr>
              <a:buSzPct val="90000"/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5pPr>
            <a:lvl6pPr marL="2001838" indent="-168275" algn="l" rtl="0" eaLnBrk="1" fontAlgn="base" hangingPunct="1">
              <a:lnSpc>
                <a:spcPct val="90000"/>
              </a:lnSpc>
              <a:spcBef>
                <a:spcPct val="70000"/>
              </a:spcBef>
              <a:spcAft>
                <a:spcPct val="0"/>
              </a:spcAft>
              <a:buClr>
                <a:srgbClr val="2D4A6D"/>
              </a:buClr>
              <a:buSzPct val="90000"/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459038" indent="-168275" algn="l" rtl="0" eaLnBrk="1" fontAlgn="base" hangingPunct="1">
              <a:lnSpc>
                <a:spcPct val="90000"/>
              </a:lnSpc>
              <a:spcBef>
                <a:spcPct val="70000"/>
              </a:spcBef>
              <a:spcAft>
                <a:spcPct val="0"/>
              </a:spcAft>
              <a:buClr>
                <a:srgbClr val="2D4A6D"/>
              </a:buClr>
              <a:buSzPct val="90000"/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916238" indent="-168275" algn="l" rtl="0" eaLnBrk="1" fontAlgn="base" hangingPunct="1">
              <a:lnSpc>
                <a:spcPct val="90000"/>
              </a:lnSpc>
              <a:spcBef>
                <a:spcPct val="70000"/>
              </a:spcBef>
              <a:spcAft>
                <a:spcPct val="0"/>
              </a:spcAft>
              <a:buClr>
                <a:srgbClr val="2D4A6D"/>
              </a:buClr>
              <a:buSzPct val="90000"/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373438" indent="-168275" algn="l" rtl="0" eaLnBrk="1" fontAlgn="base" hangingPunct="1">
              <a:lnSpc>
                <a:spcPct val="90000"/>
              </a:lnSpc>
              <a:spcBef>
                <a:spcPct val="70000"/>
              </a:spcBef>
              <a:spcAft>
                <a:spcPct val="0"/>
              </a:spcAft>
              <a:buClr>
                <a:srgbClr val="2D4A6D"/>
              </a:buClr>
              <a:buSzPct val="90000"/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0"/>
            <a:r>
              <a:rPr lang="en-US" b="0" kern="0" dirty="0">
                <a:solidFill>
                  <a:srgbClr val="000000"/>
                </a:solidFill>
              </a:rPr>
              <a:t>Create a consistent view of data elements and their relationships in the organization</a:t>
            </a:r>
          </a:p>
          <a:p>
            <a:pPr lvl="0"/>
            <a:r>
              <a:rPr lang="en-US" b="0" kern="0" dirty="0">
                <a:solidFill>
                  <a:srgbClr val="000000"/>
                </a:solidFill>
              </a:rPr>
              <a:t>Set standards and use naming conventions</a:t>
            </a:r>
          </a:p>
          <a:p>
            <a:pPr lvl="0"/>
            <a:r>
              <a:rPr lang="en-US" b="0" kern="0" dirty="0">
                <a:solidFill>
                  <a:srgbClr val="000000"/>
                </a:solidFill>
              </a:rPr>
              <a:t>Comprise a logical and physical model</a:t>
            </a:r>
          </a:p>
          <a:p>
            <a:pPr lvl="0"/>
            <a:r>
              <a:rPr lang="en-US" b="0" kern="0" dirty="0">
                <a:solidFill>
                  <a:srgbClr val="000000"/>
                </a:solidFill>
              </a:rPr>
              <a:t>Semantic model gives meaning to the data</a:t>
            </a:r>
          </a:p>
        </p:txBody>
      </p:sp>
    </p:spTree>
    <p:extLst>
      <p:ext uri="{BB962C8B-B14F-4D97-AF65-F5344CB8AC3E}">
        <p14:creationId xmlns:p14="http://schemas.microsoft.com/office/powerpoint/2010/main" val="40092464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5519e9d4-6aca-488a-83ff-34891af5888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Introduction to data analysis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Data sources
Queries
Data transformations
Visualization</a:t>
            </a:r>
          </a:p>
        </p:txBody>
      </p:sp>
    </p:spTree>
    <p:extLst>
      <p:ext uri="{BB962C8B-B14F-4D97-AF65-F5344CB8AC3E}">
        <p14:creationId xmlns:p14="http://schemas.microsoft.com/office/powerpoint/2010/main" val="33168786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baf14bf-b870-475b-b06d-496e8f8413a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Data sources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8788" y="1021215"/>
            <a:ext cx="8119156" cy="5147356"/>
          </a:xfrm>
          <a:prstGeom prst="rect">
            <a:avLst/>
          </a:prstGeom>
        </p:spPr>
        <p:txBody>
          <a:bodyPr/>
          <a:lstStyle>
            <a:lvl1pPr marL="174625" indent="-174625" algn="l" rtl="0" eaLnBrk="1" fontAlgn="base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70C0"/>
              </a:buClr>
              <a:buSzPct val="90000"/>
              <a:buFont typeface="Arial" pitchFamily="34" charset="0"/>
              <a:buChar char="•"/>
              <a:defRPr sz="28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1pPr>
            <a:lvl2pPr marL="458788" indent="-169863" algn="l" rtl="0" eaLnBrk="1" fontAlgn="base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70C0"/>
              </a:buClr>
              <a:buSzPct val="80000"/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2pPr>
            <a:lvl3pPr marL="854075" indent="-173038" algn="l" rtl="0" eaLnBrk="1" fontAlgn="base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70C0"/>
              </a:buClr>
              <a:buSzPct val="80000"/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3pPr>
            <a:lvl4pPr marL="1254125" indent="-165100" algn="l" rtl="0" eaLnBrk="1" fontAlgn="base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70C0"/>
              </a:buClr>
              <a:buSzPct val="90000"/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4pPr>
            <a:lvl5pPr marL="1544638" indent="-168275" algn="l" rtl="0" eaLnBrk="1" fontAlgn="base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70C0"/>
              </a:buClr>
              <a:buSzPct val="90000"/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5pPr>
            <a:lvl6pPr marL="2001838" indent="-168275" algn="l" rtl="0" eaLnBrk="1" fontAlgn="base" hangingPunct="1">
              <a:lnSpc>
                <a:spcPct val="90000"/>
              </a:lnSpc>
              <a:spcBef>
                <a:spcPct val="70000"/>
              </a:spcBef>
              <a:spcAft>
                <a:spcPct val="0"/>
              </a:spcAft>
              <a:buClr>
                <a:srgbClr val="2D4A6D"/>
              </a:buClr>
              <a:buSzPct val="90000"/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459038" indent="-168275" algn="l" rtl="0" eaLnBrk="1" fontAlgn="base" hangingPunct="1">
              <a:lnSpc>
                <a:spcPct val="90000"/>
              </a:lnSpc>
              <a:spcBef>
                <a:spcPct val="70000"/>
              </a:spcBef>
              <a:spcAft>
                <a:spcPct val="0"/>
              </a:spcAft>
              <a:buClr>
                <a:srgbClr val="2D4A6D"/>
              </a:buClr>
              <a:buSzPct val="90000"/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916238" indent="-168275" algn="l" rtl="0" eaLnBrk="1" fontAlgn="base" hangingPunct="1">
              <a:lnSpc>
                <a:spcPct val="90000"/>
              </a:lnSpc>
              <a:spcBef>
                <a:spcPct val="70000"/>
              </a:spcBef>
              <a:spcAft>
                <a:spcPct val="0"/>
              </a:spcAft>
              <a:buClr>
                <a:srgbClr val="2D4A6D"/>
              </a:buClr>
              <a:buSzPct val="90000"/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373438" indent="-168275" algn="l" rtl="0" eaLnBrk="1" fontAlgn="base" hangingPunct="1">
              <a:lnSpc>
                <a:spcPct val="90000"/>
              </a:lnSpc>
              <a:spcBef>
                <a:spcPct val="70000"/>
              </a:spcBef>
              <a:spcAft>
                <a:spcPct val="0"/>
              </a:spcAft>
              <a:buClr>
                <a:srgbClr val="2D4A6D"/>
              </a:buClr>
              <a:buSzPct val="90000"/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0"/>
            <a:r>
              <a:rPr lang="en-US" b="0" kern="0" dirty="0">
                <a:solidFill>
                  <a:srgbClr val="000000"/>
                </a:solidFill>
              </a:rPr>
              <a:t>The location, or repository, of the data for your BI solution</a:t>
            </a:r>
          </a:p>
          <a:p>
            <a:pPr lvl="0"/>
            <a:r>
              <a:rPr lang="en-US" b="0" kern="0" dirty="0">
                <a:solidFill>
                  <a:srgbClr val="000000"/>
                </a:solidFill>
              </a:rPr>
              <a:t>Traditionally used ETL process, now held:</a:t>
            </a:r>
          </a:p>
          <a:p>
            <a:pPr lvl="1"/>
            <a:r>
              <a:rPr lang="en-US" b="0" kern="0" dirty="0">
                <a:solidFill>
                  <a:srgbClr val="000000"/>
                </a:solidFill>
              </a:rPr>
              <a:t>On-premises</a:t>
            </a:r>
          </a:p>
          <a:p>
            <a:pPr lvl="1"/>
            <a:r>
              <a:rPr lang="en-US" b="0" kern="0" dirty="0">
                <a:solidFill>
                  <a:srgbClr val="000000"/>
                </a:solidFill>
              </a:rPr>
              <a:t>In the cloud</a:t>
            </a:r>
          </a:p>
          <a:p>
            <a:pPr lvl="1"/>
            <a:r>
              <a:rPr lang="en-US" b="0" kern="0" dirty="0">
                <a:solidFill>
                  <a:srgbClr val="000000"/>
                </a:solidFill>
              </a:rPr>
              <a:t>In files</a:t>
            </a:r>
          </a:p>
          <a:p>
            <a:pPr lvl="0"/>
            <a:endParaRPr lang="en-US" b="0" kern="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8234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afe04e08-b085-4dc8-9fab-e57b11d28e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Queries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8788" y="1021215"/>
            <a:ext cx="8119156" cy="5518130"/>
          </a:xfrm>
          <a:prstGeom prst="rect">
            <a:avLst/>
          </a:prstGeom>
        </p:spPr>
        <p:txBody>
          <a:bodyPr/>
          <a:lstStyle>
            <a:lvl1pPr marL="174625" indent="-174625" algn="l" rtl="0" eaLnBrk="1" fontAlgn="base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70C0"/>
              </a:buClr>
              <a:buSzPct val="90000"/>
              <a:buFont typeface="Arial" pitchFamily="34" charset="0"/>
              <a:buChar char="•"/>
              <a:defRPr sz="28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1pPr>
            <a:lvl2pPr marL="458788" indent="-169863" algn="l" rtl="0" eaLnBrk="1" fontAlgn="base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70C0"/>
              </a:buClr>
              <a:buSzPct val="80000"/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2pPr>
            <a:lvl3pPr marL="854075" indent="-173038" algn="l" rtl="0" eaLnBrk="1" fontAlgn="base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70C0"/>
              </a:buClr>
              <a:buSzPct val="80000"/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3pPr>
            <a:lvl4pPr marL="1254125" indent="-165100" algn="l" rtl="0" eaLnBrk="1" fontAlgn="base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70C0"/>
              </a:buClr>
              <a:buSzPct val="90000"/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4pPr>
            <a:lvl5pPr marL="1544638" indent="-168275" algn="l" rtl="0" eaLnBrk="1" fontAlgn="base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70C0"/>
              </a:buClr>
              <a:buSzPct val="90000"/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5pPr>
            <a:lvl6pPr marL="2001838" indent="-168275" algn="l" rtl="0" eaLnBrk="1" fontAlgn="base" hangingPunct="1">
              <a:lnSpc>
                <a:spcPct val="90000"/>
              </a:lnSpc>
              <a:spcBef>
                <a:spcPct val="70000"/>
              </a:spcBef>
              <a:spcAft>
                <a:spcPct val="0"/>
              </a:spcAft>
              <a:buClr>
                <a:srgbClr val="2D4A6D"/>
              </a:buClr>
              <a:buSzPct val="90000"/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459038" indent="-168275" algn="l" rtl="0" eaLnBrk="1" fontAlgn="base" hangingPunct="1">
              <a:lnSpc>
                <a:spcPct val="90000"/>
              </a:lnSpc>
              <a:spcBef>
                <a:spcPct val="70000"/>
              </a:spcBef>
              <a:spcAft>
                <a:spcPct val="0"/>
              </a:spcAft>
              <a:buClr>
                <a:srgbClr val="2D4A6D"/>
              </a:buClr>
              <a:buSzPct val="90000"/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916238" indent="-168275" algn="l" rtl="0" eaLnBrk="1" fontAlgn="base" hangingPunct="1">
              <a:lnSpc>
                <a:spcPct val="90000"/>
              </a:lnSpc>
              <a:spcBef>
                <a:spcPct val="70000"/>
              </a:spcBef>
              <a:spcAft>
                <a:spcPct val="0"/>
              </a:spcAft>
              <a:buClr>
                <a:srgbClr val="2D4A6D"/>
              </a:buClr>
              <a:buSzPct val="90000"/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373438" indent="-168275" algn="l" rtl="0" eaLnBrk="1" fontAlgn="base" hangingPunct="1">
              <a:lnSpc>
                <a:spcPct val="90000"/>
              </a:lnSpc>
              <a:spcBef>
                <a:spcPct val="70000"/>
              </a:spcBef>
              <a:spcAft>
                <a:spcPct val="0"/>
              </a:spcAft>
              <a:buClr>
                <a:srgbClr val="2D4A6D"/>
              </a:buClr>
              <a:buSzPct val="90000"/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0"/>
            <a:r>
              <a:rPr lang="en-US" b="0" kern="0" dirty="0">
                <a:solidFill>
                  <a:srgbClr val="000000"/>
                </a:solidFill>
              </a:rPr>
              <a:t>Commands you run against the data source to specify the data to extract:</a:t>
            </a:r>
          </a:p>
          <a:p>
            <a:pPr lvl="1"/>
            <a:r>
              <a:rPr lang="en-US" b="0" kern="0" dirty="0">
                <a:solidFill>
                  <a:srgbClr val="000000"/>
                </a:solidFill>
              </a:rPr>
              <a:t>Return entire tables or run a query against the source</a:t>
            </a:r>
          </a:p>
          <a:p>
            <a:pPr lvl="1"/>
            <a:r>
              <a:rPr lang="en-US" b="0" kern="0" dirty="0">
                <a:solidFill>
                  <a:srgbClr val="000000"/>
                </a:solidFill>
              </a:rPr>
              <a:t>Use stored procedures against SQL Server databases</a:t>
            </a:r>
          </a:p>
          <a:p>
            <a:pPr lvl="1"/>
            <a:r>
              <a:rPr lang="en-US" b="0" kern="0" dirty="0">
                <a:solidFill>
                  <a:srgbClr val="000000"/>
                </a:solidFill>
              </a:rPr>
              <a:t>Only return the data that you need</a:t>
            </a:r>
          </a:p>
          <a:p>
            <a:pPr lvl="0"/>
            <a:r>
              <a:rPr lang="en-US" b="0" kern="0" dirty="0">
                <a:solidFill>
                  <a:srgbClr val="000000"/>
                </a:solidFill>
              </a:rPr>
              <a:t>Expressions used to transform data:</a:t>
            </a:r>
          </a:p>
          <a:p>
            <a:pPr lvl="1"/>
            <a:r>
              <a:rPr lang="en-US" b="0" kern="0" dirty="0">
                <a:solidFill>
                  <a:srgbClr val="000000"/>
                </a:solidFill>
              </a:rPr>
              <a:t>M Query Language:</a:t>
            </a:r>
          </a:p>
          <a:p>
            <a:pPr lvl="2"/>
            <a:r>
              <a:rPr lang="en-US" b="0" kern="0" dirty="0">
                <a:solidFill>
                  <a:srgbClr val="000000"/>
                </a:solidFill>
              </a:rPr>
              <a:t>Use in Power Query Editor</a:t>
            </a:r>
          </a:p>
          <a:p>
            <a:pPr lvl="2"/>
            <a:r>
              <a:rPr lang="en-US" b="0" kern="0" dirty="0">
                <a:solidFill>
                  <a:srgbClr val="000000"/>
                </a:solidFill>
              </a:rPr>
              <a:t>Generate using menu options or edit query directly</a:t>
            </a:r>
          </a:p>
          <a:p>
            <a:pPr lvl="1"/>
            <a:r>
              <a:rPr lang="en-US" b="0" kern="0" dirty="0">
                <a:solidFill>
                  <a:srgbClr val="000000"/>
                </a:solidFill>
              </a:rPr>
              <a:t>DAX:</a:t>
            </a:r>
          </a:p>
          <a:p>
            <a:pPr lvl="2"/>
            <a:r>
              <a:rPr lang="en-US" b="0" kern="0" dirty="0">
                <a:solidFill>
                  <a:srgbClr val="000000"/>
                </a:solidFill>
              </a:rPr>
              <a:t>Use in Power BI Desktop</a:t>
            </a:r>
          </a:p>
          <a:p>
            <a:pPr lvl="2"/>
            <a:r>
              <a:rPr lang="en-US" b="0" kern="0" dirty="0">
                <a:solidFill>
                  <a:srgbClr val="000000"/>
                </a:solidFill>
              </a:rPr>
              <a:t>Derived from MDX and Excel formulas</a:t>
            </a:r>
          </a:p>
          <a:p>
            <a:pPr lvl="2"/>
            <a:r>
              <a:rPr lang="en-US" b="0" kern="0" dirty="0">
                <a:solidFill>
                  <a:srgbClr val="000000"/>
                </a:solidFill>
              </a:rPr>
              <a:t>Straightforward to use but very powerful</a:t>
            </a:r>
          </a:p>
        </p:txBody>
      </p:sp>
    </p:spTree>
    <p:extLst>
      <p:ext uri="{BB962C8B-B14F-4D97-AF65-F5344CB8AC3E}">
        <p14:creationId xmlns:p14="http://schemas.microsoft.com/office/powerpoint/2010/main" val="22409774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52d25c6f-c178-4023-9ed6-50d1b595041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Data transformations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8788" y="1021215"/>
            <a:ext cx="8119156" cy="5147356"/>
          </a:xfrm>
          <a:prstGeom prst="rect">
            <a:avLst/>
          </a:prstGeom>
        </p:spPr>
        <p:txBody>
          <a:bodyPr/>
          <a:lstStyle>
            <a:lvl1pPr marL="174625" indent="-174625" algn="l" rtl="0" eaLnBrk="1" fontAlgn="base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70C0"/>
              </a:buClr>
              <a:buSzPct val="90000"/>
              <a:buFont typeface="Arial" pitchFamily="34" charset="0"/>
              <a:buChar char="•"/>
              <a:defRPr sz="28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1pPr>
            <a:lvl2pPr marL="458788" indent="-169863" algn="l" rtl="0" eaLnBrk="1" fontAlgn="base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70C0"/>
              </a:buClr>
              <a:buSzPct val="80000"/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2pPr>
            <a:lvl3pPr marL="854075" indent="-173038" algn="l" rtl="0" eaLnBrk="1" fontAlgn="base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70C0"/>
              </a:buClr>
              <a:buSzPct val="80000"/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3pPr>
            <a:lvl4pPr marL="1254125" indent="-165100" algn="l" rtl="0" eaLnBrk="1" fontAlgn="base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70C0"/>
              </a:buClr>
              <a:buSzPct val="90000"/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4pPr>
            <a:lvl5pPr marL="1544638" indent="-168275" algn="l" rtl="0" eaLnBrk="1" fontAlgn="base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70C0"/>
              </a:buClr>
              <a:buSzPct val="90000"/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5pPr>
            <a:lvl6pPr marL="2001838" indent="-168275" algn="l" rtl="0" eaLnBrk="1" fontAlgn="base" hangingPunct="1">
              <a:lnSpc>
                <a:spcPct val="90000"/>
              </a:lnSpc>
              <a:spcBef>
                <a:spcPct val="70000"/>
              </a:spcBef>
              <a:spcAft>
                <a:spcPct val="0"/>
              </a:spcAft>
              <a:buClr>
                <a:srgbClr val="2D4A6D"/>
              </a:buClr>
              <a:buSzPct val="90000"/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459038" indent="-168275" algn="l" rtl="0" eaLnBrk="1" fontAlgn="base" hangingPunct="1">
              <a:lnSpc>
                <a:spcPct val="90000"/>
              </a:lnSpc>
              <a:spcBef>
                <a:spcPct val="70000"/>
              </a:spcBef>
              <a:spcAft>
                <a:spcPct val="0"/>
              </a:spcAft>
              <a:buClr>
                <a:srgbClr val="2D4A6D"/>
              </a:buClr>
              <a:buSzPct val="90000"/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916238" indent="-168275" algn="l" rtl="0" eaLnBrk="1" fontAlgn="base" hangingPunct="1">
              <a:lnSpc>
                <a:spcPct val="90000"/>
              </a:lnSpc>
              <a:spcBef>
                <a:spcPct val="70000"/>
              </a:spcBef>
              <a:spcAft>
                <a:spcPct val="0"/>
              </a:spcAft>
              <a:buClr>
                <a:srgbClr val="2D4A6D"/>
              </a:buClr>
              <a:buSzPct val="90000"/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373438" indent="-168275" algn="l" rtl="0" eaLnBrk="1" fontAlgn="base" hangingPunct="1">
              <a:lnSpc>
                <a:spcPct val="90000"/>
              </a:lnSpc>
              <a:spcBef>
                <a:spcPct val="70000"/>
              </a:spcBef>
              <a:spcAft>
                <a:spcPct val="0"/>
              </a:spcAft>
              <a:buClr>
                <a:srgbClr val="2D4A6D"/>
              </a:buClr>
              <a:buSzPct val="90000"/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0"/>
            <a:r>
              <a:rPr lang="en-US" b="0" kern="0" dirty="0">
                <a:solidFill>
                  <a:srgbClr val="000000"/>
                </a:solidFill>
              </a:rPr>
              <a:t>Data must be transformed from its form in the data source into a compatible format for your reports:</a:t>
            </a:r>
          </a:p>
          <a:p>
            <a:pPr lvl="1"/>
            <a:r>
              <a:rPr lang="en-US" b="0" kern="0" dirty="0">
                <a:solidFill>
                  <a:srgbClr val="000000"/>
                </a:solidFill>
              </a:rPr>
              <a:t>Cleaning</a:t>
            </a:r>
          </a:p>
          <a:p>
            <a:pPr lvl="1"/>
            <a:r>
              <a:rPr lang="en-US" b="0" kern="0" dirty="0">
                <a:solidFill>
                  <a:srgbClr val="000000"/>
                </a:solidFill>
              </a:rPr>
              <a:t>Formatting</a:t>
            </a:r>
          </a:p>
          <a:p>
            <a:pPr lvl="1"/>
            <a:endParaRPr lang="en-US" b="0" kern="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07382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f13b535a-5315-498e-8782-bb598abe8f6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Visualization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8788" y="1021215"/>
            <a:ext cx="8119156" cy="5147356"/>
          </a:xfrm>
          <a:prstGeom prst="rect">
            <a:avLst/>
          </a:prstGeom>
        </p:spPr>
        <p:txBody>
          <a:bodyPr/>
          <a:lstStyle>
            <a:lvl1pPr marL="174625" indent="-174625" algn="l" rtl="0" eaLnBrk="1" fontAlgn="base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70C0"/>
              </a:buClr>
              <a:buSzPct val="90000"/>
              <a:buFont typeface="Arial" pitchFamily="34" charset="0"/>
              <a:buChar char="•"/>
              <a:defRPr sz="28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1pPr>
            <a:lvl2pPr marL="458788" indent="-169863" algn="l" rtl="0" eaLnBrk="1" fontAlgn="base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70C0"/>
              </a:buClr>
              <a:buSzPct val="80000"/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2pPr>
            <a:lvl3pPr marL="854075" indent="-173038" algn="l" rtl="0" eaLnBrk="1" fontAlgn="base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70C0"/>
              </a:buClr>
              <a:buSzPct val="80000"/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3pPr>
            <a:lvl4pPr marL="1254125" indent="-165100" algn="l" rtl="0" eaLnBrk="1" fontAlgn="base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70C0"/>
              </a:buClr>
              <a:buSzPct val="90000"/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4pPr>
            <a:lvl5pPr marL="1544638" indent="-168275" algn="l" rtl="0" eaLnBrk="1" fontAlgn="base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70C0"/>
              </a:buClr>
              <a:buSzPct val="90000"/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5pPr>
            <a:lvl6pPr marL="2001838" indent="-168275" algn="l" rtl="0" eaLnBrk="1" fontAlgn="base" hangingPunct="1">
              <a:lnSpc>
                <a:spcPct val="90000"/>
              </a:lnSpc>
              <a:spcBef>
                <a:spcPct val="70000"/>
              </a:spcBef>
              <a:spcAft>
                <a:spcPct val="0"/>
              </a:spcAft>
              <a:buClr>
                <a:srgbClr val="2D4A6D"/>
              </a:buClr>
              <a:buSzPct val="90000"/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459038" indent="-168275" algn="l" rtl="0" eaLnBrk="1" fontAlgn="base" hangingPunct="1">
              <a:lnSpc>
                <a:spcPct val="90000"/>
              </a:lnSpc>
              <a:spcBef>
                <a:spcPct val="70000"/>
              </a:spcBef>
              <a:spcAft>
                <a:spcPct val="0"/>
              </a:spcAft>
              <a:buClr>
                <a:srgbClr val="2D4A6D"/>
              </a:buClr>
              <a:buSzPct val="90000"/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916238" indent="-168275" algn="l" rtl="0" eaLnBrk="1" fontAlgn="base" hangingPunct="1">
              <a:lnSpc>
                <a:spcPct val="90000"/>
              </a:lnSpc>
              <a:spcBef>
                <a:spcPct val="70000"/>
              </a:spcBef>
              <a:spcAft>
                <a:spcPct val="0"/>
              </a:spcAft>
              <a:buClr>
                <a:srgbClr val="2D4A6D"/>
              </a:buClr>
              <a:buSzPct val="90000"/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373438" indent="-168275" algn="l" rtl="0" eaLnBrk="1" fontAlgn="base" hangingPunct="1">
              <a:lnSpc>
                <a:spcPct val="90000"/>
              </a:lnSpc>
              <a:spcBef>
                <a:spcPct val="70000"/>
              </a:spcBef>
              <a:spcAft>
                <a:spcPct val="0"/>
              </a:spcAft>
              <a:buClr>
                <a:srgbClr val="2D4A6D"/>
              </a:buClr>
              <a:buSzPct val="90000"/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0"/>
            <a:r>
              <a:rPr lang="en-US" b="0" kern="0" dirty="0">
                <a:solidFill>
                  <a:srgbClr val="000000"/>
                </a:solidFill>
              </a:rPr>
              <a:t>Human eye recognizes patterns</a:t>
            </a:r>
          </a:p>
          <a:p>
            <a:pPr lvl="0"/>
            <a:r>
              <a:rPr lang="en-US" b="0" kern="0" dirty="0">
                <a:solidFill>
                  <a:srgbClr val="000000"/>
                </a:solidFill>
              </a:rPr>
              <a:t>Easier to see anomalies in charts and maps than tables</a:t>
            </a:r>
          </a:p>
          <a:p>
            <a:pPr lvl="0"/>
            <a:r>
              <a:rPr lang="en-US" b="0" kern="0" dirty="0">
                <a:solidFill>
                  <a:srgbClr val="000000"/>
                </a:solidFill>
              </a:rPr>
              <a:t>Visualizations reveal patterns, clusters, and outliers</a:t>
            </a:r>
          </a:p>
          <a:p>
            <a:pPr lvl="0"/>
            <a:r>
              <a:rPr lang="en-US" b="0" kern="0" dirty="0">
                <a:solidFill>
                  <a:srgbClr val="000000"/>
                </a:solidFill>
              </a:rPr>
              <a:t>Help make fast decisions about data</a:t>
            </a:r>
          </a:p>
          <a:p>
            <a:pPr lvl="0"/>
            <a:r>
              <a:rPr lang="en-US" b="0" kern="0" dirty="0">
                <a:solidFill>
                  <a:srgbClr val="000000"/>
                </a:solidFill>
              </a:rPr>
              <a:t>Eliminates the need for the brain to process</a:t>
            </a:r>
            <a:br>
              <a:rPr lang="en-US" b="0" kern="0" dirty="0">
                <a:solidFill>
                  <a:srgbClr val="000000"/>
                </a:solidFill>
              </a:rPr>
            </a:br>
            <a:r>
              <a:rPr lang="en-US" b="0" kern="0" dirty="0">
                <a:solidFill>
                  <a:srgbClr val="000000"/>
                </a:solidFill>
              </a:rPr>
              <a:t>raw numbers</a:t>
            </a:r>
          </a:p>
        </p:txBody>
      </p:sp>
    </p:spTree>
    <p:extLst>
      <p:ext uri="{BB962C8B-B14F-4D97-AF65-F5344CB8AC3E}">
        <p14:creationId xmlns:p14="http://schemas.microsoft.com/office/powerpoint/2010/main" val="180525763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59803ad3-332e-4364-9307-825bc724efc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Introduction to data visualization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Charts
Cards
Maps
Tables
Tree maps
Formatting charts</a:t>
            </a:r>
          </a:p>
        </p:txBody>
      </p:sp>
    </p:spTree>
    <p:extLst>
      <p:ext uri="{BB962C8B-B14F-4D97-AF65-F5344CB8AC3E}">
        <p14:creationId xmlns:p14="http://schemas.microsoft.com/office/powerpoint/2010/main" val="12776258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684553d2-d301-40a7-80fa-d153bc78760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Charts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8788" y="1021215"/>
            <a:ext cx="8119156" cy="5147356"/>
          </a:xfrm>
          <a:prstGeom prst="rect">
            <a:avLst/>
          </a:prstGeom>
        </p:spPr>
        <p:txBody>
          <a:bodyPr/>
          <a:lstStyle>
            <a:lvl1pPr marL="174625" indent="-174625" algn="l" rtl="0" eaLnBrk="1" fontAlgn="base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70C0"/>
              </a:buClr>
              <a:buSzPct val="90000"/>
              <a:buFont typeface="Arial" pitchFamily="34" charset="0"/>
              <a:buChar char="•"/>
              <a:defRPr sz="28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1pPr>
            <a:lvl2pPr marL="458788" indent="-169863" algn="l" rtl="0" eaLnBrk="1" fontAlgn="base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70C0"/>
              </a:buClr>
              <a:buSzPct val="80000"/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2pPr>
            <a:lvl3pPr marL="854075" indent="-173038" algn="l" rtl="0" eaLnBrk="1" fontAlgn="base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70C0"/>
              </a:buClr>
              <a:buSzPct val="80000"/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3pPr>
            <a:lvl4pPr marL="1254125" indent="-165100" algn="l" rtl="0" eaLnBrk="1" fontAlgn="base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70C0"/>
              </a:buClr>
              <a:buSzPct val="90000"/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4pPr>
            <a:lvl5pPr marL="1544638" indent="-168275" algn="l" rtl="0" eaLnBrk="1" fontAlgn="base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70C0"/>
              </a:buClr>
              <a:buSzPct val="90000"/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5pPr>
            <a:lvl6pPr marL="2001838" indent="-168275" algn="l" rtl="0" eaLnBrk="1" fontAlgn="base" hangingPunct="1">
              <a:lnSpc>
                <a:spcPct val="90000"/>
              </a:lnSpc>
              <a:spcBef>
                <a:spcPct val="70000"/>
              </a:spcBef>
              <a:spcAft>
                <a:spcPct val="0"/>
              </a:spcAft>
              <a:buClr>
                <a:srgbClr val="2D4A6D"/>
              </a:buClr>
              <a:buSzPct val="90000"/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459038" indent="-168275" algn="l" rtl="0" eaLnBrk="1" fontAlgn="base" hangingPunct="1">
              <a:lnSpc>
                <a:spcPct val="90000"/>
              </a:lnSpc>
              <a:spcBef>
                <a:spcPct val="70000"/>
              </a:spcBef>
              <a:spcAft>
                <a:spcPct val="0"/>
              </a:spcAft>
              <a:buClr>
                <a:srgbClr val="2D4A6D"/>
              </a:buClr>
              <a:buSzPct val="90000"/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916238" indent="-168275" algn="l" rtl="0" eaLnBrk="1" fontAlgn="base" hangingPunct="1">
              <a:lnSpc>
                <a:spcPct val="90000"/>
              </a:lnSpc>
              <a:spcBef>
                <a:spcPct val="70000"/>
              </a:spcBef>
              <a:spcAft>
                <a:spcPct val="0"/>
              </a:spcAft>
              <a:buClr>
                <a:srgbClr val="2D4A6D"/>
              </a:buClr>
              <a:buSzPct val="90000"/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373438" indent="-168275" algn="l" rtl="0" eaLnBrk="1" fontAlgn="base" hangingPunct="1">
              <a:lnSpc>
                <a:spcPct val="90000"/>
              </a:lnSpc>
              <a:spcBef>
                <a:spcPct val="70000"/>
              </a:spcBef>
              <a:spcAft>
                <a:spcPct val="0"/>
              </a:spcAft>
              <a:buClr>
                <a:srgbClr val="2D4A6D"/>
              </a:buClr>
              <a:buSzPct val="90000"/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0"/>
            <a:r>
              <a:rPr lang="en-US" b="0" kern="0" dirty="0">
                <a:solidFill>
                  <a:srgbClr val="000000"/>
                </a:solidFill>
              </a:rPr>
              <a:t>Power BI Desktop includes a wide range of all the common chart types used in data analysis:</a:t>
            </a:r>
          </a:p>
          <a:p>
            <a:pPr lvl="1"/>
            <a:r>
              <a:rPr lang="en-US" b="0" kern="0" dirty="0">
                <a:solidFill>
                  <a:srgbClr val="000000"/>
                </a:solidFill>
              </a:rPr>
              <a:t>Bar and column charts</a:t>
            </a:r>
          </a:p>
          <a:p>
            <a:pPr lvl="1"/>
            <a:r>
              <a:rPr lang="en-US" b="0" kern="0" dirty="0">
                <a:solidFill>
                  <a:srgbClr val="000000"/>
                </a:solidFill>
              </a:rPr>
              <a:t>Line and area charts</a:t>
            </a:r>
          </a:p>
          <a:p>
            <a:pPr lvl="1"/>
            <a:r>
              <a:rPr lang="en-US" b="0" kern="0" dirty="0">
                <a:solidFill>
                  <a:srgbClr val="000000"/>
                </a:solidFill>
              </a:rPr>
              <a:t>Line and column charts</a:t>
            </a:r>
          </a:p>
          <a:p>
            <a:pPr lvl="1"/>
            <a:r>
              <a:rPr lang="en-US" b="0" kern="0" dirty="0">
                <a:solidFill>
                  <a:srgbClr val="000000"/>
                </a:solidFill>
              </a:rPr>
              <a:t>Funnel charts</a:t>
            </a:r>
          </a:p>
          <a:p>
            <a:pPr lvl="1"/>
            <a:r>
              <a:rPr lang="en-US" b="0" kern="0" dirty="0">
                <a:solidFill>
                  <a:srgbClr val="000000"/>
                </a:solidFill>
              </a:rPr>
              <a:t>Scatter charts</a:t>
            </a:r>
          </a:p>
          <a:p>
            <a:pPr lvl="1"/>
            <a:r>
              <a:rPr lang="en-US" b="0" kern="0" dirty="0">
                <a:solidFill>
                  <a:srgbClr val="000000"/>
                </a:solidFill>
              </a:rPr>
              <a:t>Bubble charts</a:t>
            </a:r>
          </a:p>
          <a:p>
            <a:pPr lvl="1"/>
            <a:r>
              <a:rPr lang="en-US" b="0" kern="0" dirty="0">
                <a:solidFill>
                  <a:srgbClr val="000000"/>
                </a:solidFill>
              </a:rPr>
              <a:t>Pie charts</a:t>
            </a:r>
          </a:p>
          <a:p>
            <a:pPr lvl="1"/>
            <a:r>
              <a:rPr lang="en-US" b="0" kern="0" dirty="0">
                <a:solidFill>
                  <a:srgbClr val="000000"/>
                </a:solidFill>
              </a:rPr>
              <a:t>Donut charts</a:t>
            </a:r>
          </a:p>
        </p:txBody>
      </p:sp>
    </p:spTree>
    <p:extLst>
      <p:ext uri="{BB962C8B-B14F-4D97-AF65-F5344CB8AC3E}">
        <p14:creationId xmlns:p14="http://schemas.microsoft.com/office/powerpoint/2010/main" val="27108707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2F561-215F-4958-8605-5E1FE0E6B3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Your Instructor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F8E292-7534-4AEA-B598-99262EB3B13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LENG Chee Kong</a:t>
            </a:r>
          </a:p>
          <a:p>
            <a:r>
              <a:rPr lang="en-US" dirty="0">
                <a:hlinkClick r:id="rId2"/>
              </a:rPr>
              <a:t>ckleng1964@gmail.com</a:t>
            </a:r>
            <a:endParaRPr lang="en-US" dirty="0"/>
          </a:p>
          <a:p>
            <a:r>
              <a:rPr lang="en-US" dirty="0"/>
              <a:t>0192133329</a:t>
            </a:r>
          </a:p>
        </p:txBody>
      </p:sp>
    </p:spTree>
    <p:extLst>
      <p:ext uri="{BB962C8B-B14F-4D97-AF65-F5344CB8AC3E}">
        <p14:creationId xmlns:p14="http://schemas.microsoft.com/office/powerpoint/2010/main" val="166387313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46bc6441-74ea-456f-a24b-e5537bdd022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Cards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8788" y="1021215"/>
            <a:ext cx="8119156" cy="5351876"/>
          </a:xfrm>
          <a:prstGeom prst="rect">
            <a:avLst/>
          </a:prstGeom>
        </p:spPr>
        <p:txBody>
          <a:bodyPr/>
          <a:lstStyle>
            <a:lvl1pPr marL="174625" indent="-174625" algn="l" rtl="0" eaLnBrk="1" fontAlgn="base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70C0"/>
              </a:buClr>
              <a:buSzPct val="90000"/>
              <a:buFont typeface="Arial" pitchFamily="34" charset="0"/>
              <a:buChar char="•"/>
              <a:defRPr sz="28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1pPr>
            <a:lvl2pPr marL="458788" indent="-169863" algn="l" rtl="0" eaLnBrk="1" fontAlgn="base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70C0"/>
              </a:buClr>
              <a:buSzPct val="80000"/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2pPr>
            <a:lvl3pPr marL="854075" indent="-173038" algn="l" rtl="0" eaLnBrk="1" fontAlgn="base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70C0"/>
              </a:buClr>
              <a:buSzPct val="80000"/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3pPr>
            <a:lvl4pPr marL="1254125" indent="-165100" algn="l" rtl="0" eaLnBrk="1" fontAlgn="base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70C0"/>
              </a:buClr>
              <a:buSzPct val="90000"/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4pPr>
            <a:lvl5pPr marL="1544638" indent="-168275" algn="l" rtl="0" eaLnBrk="1" fontAlgn="base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70C0"/>
              </a:buClr>
              <a:buSzPct val="90000"/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5pPr>
            <a:lvl6pPr marL="2001838" indent="-168275" algn="l" rtl="0" eaLnBrk="1" fontAlgn="base" hangingPunct="1">
              <a:lnSpc>
                <a:spcPct val="90000"/>
              </a:lnSpc>
              <a:spcBef>
                <a:spcPct val="70000"/>
              </a:spcBef>
              <a:spcAft>
                <a:spcPct val="0"/>
              </a:spcAft>
              <a:buClr>
                <a:srgbClr val="2D4A6D"/>
              </a:buClr>
              <a:buSzPct val="90000"/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459038" indent="-168275" algn="l" rtl="0" eaLnBrk="1" fontAlgn="base" hangingPunct="1">
              <a:lnSpc>
                <a:spcPct val="90000"/>
              </a:lnSpc>
              <a:spcBef>
                <a:spcPct val="70000"/>
              </a:spcBef>
              <a:spcAft>
                <a:spcPct val="0"/>
              </a:spcAft>
              <a:buClr>
                <a:srgbClr val="2D4A6D"/>
              </a:buClr>
              <a:buSzPct val="90000"/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916238" indent="-168275" algn="l" rtl="0" eaLnBrk="1" fontAlgn="base" hangingPunct="1">
              <a:lnSpc>
                <a:spcPct val="90000"/>
              </a:lnSpc>
              <a:spcBef>
                <a:spcPct val="70000"/>
              </a:spcBef>
              <a:spcAft>
                <a:spcPct val="0"/>
              </a:spcAft>
              <a:buClr>
                <a:srgbClr val="2D4A6D"/>
              </a:buClr>
              <a:buSzPct val="90000"/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373438" indent="-168275" algn="l" rtl="0" eaLnBrk="1" fontAlgn="base" hangingPunct="1">
              <a:lnSpc>
                <a:spcPct val="90000"/>
              </a:lnSpc>
              <a:spcBef>
                <a:spcPct val="70000"/>
              </a:spcBef>
              <a:spcAft>
                <a:spcPct val="0"/>
              </a:spcAft>
              <a:buClr>
                <a:srgbClr val="2D4A6D"/>
              </a:buClr>
              <a:buSzPct val="90000"/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0"/>
            <a:r>
              <a:rPr lang="en-US" sz="2400" b="0" kern="0" dirty="0">
                <a:solidFill>
                  <a:srgbClr val="000000"/>
                </a:solidFill>
              </a:rPr>
              <a:t>Present most important data first:</a:t>
            </a:r>
          </a:p>
          <a:p>
            <a:pPr lvl="1"/>
            <a:r>
              <a:rPr lang="en-US" sz="2000" b="0" kern="0" dirty="0">
                <a:solidFill>
                  <a:srgbClr val="000000"/>
                </a:solidFill>
              </a:rPr>
              <a:t>If users normally read left to right and top to bottom, show most important data in top left</a:t>
            </a:r>
          </a:p>
          <a:p>
            <a:pPr lvl="1"/>
            <a:r>
              <a:rPr lang="en-US" sz="2000" b="0" kern="0" dirty="0">
                <a:solidFill>
                  <a:srgbClr val="000000"/>
                </a:solidFill>
              </a:rPr>
              <a:t>Use card, multirow card, and KPI visuals to present important figures clearly and efficiently</a:t>
            </a:r>
          </a:p>
          <a:p>
            <a:pPr lvl="0"/>
            <a:r>
              <a:rPr lang="en-US" sz="2400" b="0" kern="0" dirty="0">
                <a:solidFill>
                  <a:srgbClr val="000000"/>
                </a:solidFill>
              </a:rPr>
              <a:t>Card chart:</a:t>
            </a:r>
          </a:p>
          <a:p>
            <a:pPr lvl="1"/>
            <a:r>
              <a:rPr lang="en-US" sz="2000" b="0" kern="0" dirty="0">
                <a:solidFill>
                  <a:srgbClr val="000000"/>
                </a:solidFill>
              </a:rPr>
              <a:t>Displays a single numeric value, such as Total Sales</a:t>
            </a:r>
          </a:p>
          <a:p>
            <a:pPr lvl="1"/>
            <a:r>
              <a:rPr lang="en-US" sz="2000" b="0" kern="0" dirty="0">
                <a:solidFill>
                  <a:srgbClr val="000000"/>
                </a:solidFill>
              </a:rPr>
              <a:t>Optionally displays data label and title</a:t>
            </a:r>
          </a:p>
          <a:p>
            <a:pPr lvl="0"/>
            <a:r>
              <a:rPr lang="en-US" sz="2400" b="0" kern="0" dirty="0">
                <a:solidFill>
                  <a:srgbClr val="000000"/>
                </a:solidFill>
              </a:rPr>
              <a:t>Multirow card chart:</a:t>
            </a:r>
          </a:p>
          <a:p>
            <a:pPr lvl="1"/>
            <a:r>
              <a:rPr lang="en-US" sz="2000" b="0" kern="0" dirty="0">
                <a:solidFill>
                  <a:srgbClr val="000000"/>
                </a:solidFill>
              </a:rPr>
              <a:t>Shows multiple numeric values, useful for small datasets, such as Main Category and Total Sales</a:t>
            </a:r>
          </a:p>
          <a:p>
            <a:pPr lvl="1"/>
            <a:r>
              <a:rPr lang="en-US" sz="2000" b="0" kern="0" dirty="0">
                <a:solidFill>
                  <a:srgbClr val="000000"/>
                </a:solidFill>
              </a:rPr>
              <a:t>Optionally include the data labels and a chart title</a:t>
            </a:r>
          </a:p>
          <a:p>
            <a:pPr lvl="0"/>
            <a:r>
              <a:rPr lang="en-US" sz="2400" b="0" kern="0" dirty="0">
                <a:solidFill>
                  <a:srgbClr val="000000"/>
                </a:solidFill>
              </a:rPr>
              <a:t>KPI</a:t>
            </a:r>
          </a:p>
          <a:p>
            <a:pPr lvl="1"/>
            <a:r>
              <a:rPr lang="en-US" sz="2000" b="0" kern="0" dirty="0">
                <a:solidFill>
                  <a:srgbClr val="000000"/>
                </a:solidFill>
              </a:rPr>
              <a:t>Visualize a business objective and show progress towards the goal </a:t>
            </a:r>
          </a:p>
        </p:txBody>
      </p:sp>
    </p:spTree>
    <p:extLst>
      <p:ext uri="{BB962C8B-B14F-4D97-AF65-F5344CB8AC3E}">
        <p14:creationId xmlns:p14="http://schemas.microsoft.com/office/powerpoint/2010/main" val="297424044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01170552-122c-40f9-b191-6f18768e28c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Maps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8788" y="1021214"/>
            <a:ext cx="8119156" cy="5463991"/>
          </a:xfrm>
          <a:prstGeom prst="rect">
            <a:avLst/>
          </a:prstGeom>
        </p:spPr>
        <p:txBody>
          <a:bodyPr/>
          <a:lstStyle>
            <a:lvl1pPr marL="174625" indent="-174625" algn="l" rtl="0" eaLnBrk="1" fontAlgn="base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70C0"/>
              </a:buClr>
              <a:buSzPct val="90000"/>
              <a:buFont typeface="Arial" pitchFamily="34" charset="0"/>
              <a:buChar char="•"/>
              <a:defRPr sz="28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1pPr>
            <a:lvl2pPr marL="458788" indent="-169863" algn="l" rtl="0" eaLnBrk="1" fontAlgn="base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70C0"/>
              </a:buClr>
              <a:buSzPct val="80000"/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2pPr>
            <a:lvl3pPr marL="854075" indent="-173038" algn="l" rtl="0" eaLnBrk="1" fontAlgn="base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70C0"/>
              </a:buClr>
              <a:buSzPct val="80000"/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3pPr>
            <a:lvl4pPr marL="1254125" indent="-165100" algn="l" rtl="0" eaLnBrk="1" fontAlgn="base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70C0"/>
              </a:buClr>
              <a:buSzPct val="90000"/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4pPr>
            <a:lvl5pPr marL="1544638" indent="-168275" algn="l" rtl="0" eaLnBrk="1" fontAlgn="base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70C0"/>
              </a:buClr>
              <a:buSzPct val="90000"/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5pPr>
            <a:lvl6pPr marL="2001838" indent="-168275" algn="l" rtl="0" eaLnBrk="1" fontAlgn="base" hangingPunct="1">
              <a:lnSpc>
                <a:spcPct val="90000"/>
              </a:lnSpc>
              <a:spcBef>
                <a:spcPct val="70000"/>
              </a:spcBef>
              <a:spcAft>
                <a:spcPct val="0"/>
              </a:spcAft>
              <a:buClr>
                <a:srgbClr val="2D4A6D"/>
              </a:buClr>
              <a:buSzPct val="90000"/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459038" indent="-168275" algn="l" rtl="0" eaLnBrk="1" fontAlgn="base" hangingPunct="1">
              <a:lnSpc>
                <a:spcPct val="90000"/>
              </a:lnSpc>
              <a:spcBef>
                <a:spcPct val="70000"/>
              </a:spcBef>
              <a:spcAft>
                <a:spcPct val="0"/>
              </a:spcAft>
              <a:buClr>
                <a:srgbClr val="2D4A6D"/>
              </a:buClr>
              <a:buSzPct val="90000"/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916238" indent="-168275" algn="l" rtl="0" eaLnBrk="1" fontAlgn="base" hangingPunct="1">
              <a:lnSpc>
                <a:spcPct val="90000"/>
              </a:lnSpc>
              <a:spcBef>
                <a:spcPct val="70000"/>
              </a:spcBef>
              <a:spcAft>
                <a:spcPct val="0"/>
              </a:spcAft>
              <a:buClr>
                <a:srgbClr val="2D4A6D"/>
              </a:buClr>
              <a:buSzPct val="90000"/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373438" indent="-168275" algn="l" rtl="0" eaLnBrk="1" fontAlgn="base" hangingPunct="1">
              <a:lnSpc>
                <a:spcPct val="90000"/>
              </a:lnSpc>
              <a:spcBef>
                <a:spcPct val="70000"/>
              </a:spcBef>
              <a:spcAft>
                <a:spcPct val="0"/>
              </a:spcAft>
              <a:buClr>
                <a:srgbClr val="2D4A6D"/>
              </a:buClr>
              <a:buSzPct val="90000"/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174625" lvl="1" indent="-174625">
              <a:buSzPct val="90000"/>
            </a:pPr>
            <a:r>
              <a:rPr lang="en-US" sz="2800" b="0" kern="0" dirty="0">
                <a:solidFill>
                  <a:srgbClr val="000000"/>
                </a:solidFill>
              </a:rPr>
              <a:t>Power BI integrates with Bing to identify location </a:t>
            </a:r>
          </a:p>
          <a:p>
            <a:pPr lvl="0"/>
            <a:r>
              <a:rPr lang="en-US" b="0" kern="0" dirty="0">
                <a:solidFill>
                  <a:srgbClr val="000000"/>
                </a:solidFill>
              </a:rPr>
              <a:t>Map chart: </a:t>
            </a:r>
          </a:p>
          <a:p>
            <a:pPr lvl="1"/>
            <a:r>
              <a:rPr lang="en-US" b="0" kern="0" dirty="0">
                <a:solidFill>
                  <a:srgbClr val="000000"/>
                </a:solidFill>
              </a:rPr>
              <a:t>Represents data as proportionally sized, color-coded bubbles</a:t>
            </a:r>
          </a:p>
          <a:p>
            <a:pPr lvl="1"/>
            <a:r>
              <a:rPr lang="en-US" b="0" kern="0" dirty="0">
                <a:solidFill>
                  <a:srgbClr val="000000"/>
                </a:solidFill>
              </a:rPr>
              <a:t>Good for data based on cities</a:t>
            </a:r>
          </a:p>
          <a:p>
            <a:pPr lvl="0"/>
            <a:r>
              <a:rPr lang="en-US" b="0" kern="0" dirty="0">
                <a:solidFill>
                  <a:srgbClr val="000000"/>
                </a:solidFill>
              </a:rPr>
              <a:t>Filled map chart:</a:t>
            </a:r>
          </a:p>
          <a:p>
            <a:pPr lvl="1"/>
            <a:r>
              <a:rPr lang="en-US" b="0" kern="0" dirty="0">
                <a:solidFill>
                  <a:srgbClr val="000000"/>
                </a:solidFill>
              </a:rPr>
              <a:t>Uses shading across a region; darker shades for higher numbers, or rather, high density</a:t>
            </a:r>
          </a:p>
          <a:p>
            <a:pPr lvl="1"/>
            <a:r>
              <a:rPr lang="en-US" b="0" kern="0" dirty="0">
                <a:solidFill>
                  <a:srgbClr val="000000"/>
                </a:solidFill>
              </a:rPr>
              <a:t>Useful for demographic data</a:t>
            </a:r>
          </a:p>
          <a:p>
            <a:pPr lvl="0"/>
            <a:r>
              <a:rPr lang="en-US" b="0" kern="0" dirty="0">
                <a:solidFill>
                  <a:srgbClr val="000000"/>
                </a:solidFill>
              </a:rPr>
              <a:t>ArcGIS map chart:</a:t>
            </a:r>
          </a:p>
          <a:p>
            <a:pPr lvl="1"/>
            <a:r>
              <a:rPr lang="en-US" b="0" kern="0" dirty="0">
                <a:solidFill>
                  <a:srgbClr val="000000"/>
                </a:solidFill>
              </a:rPr>
              <a:t>Uses points, areas, clusters, heat maps</a:t>
            </a:r>
          </a:p>
          <a:p>
            <a:pPr lvl="1"/>
            <a:r>
              <a:rPr lang="en-US" b="0" kern="0" dirty="0">
                <a:solidFill>
                  <a:srgbClr val="000000"/>
                </a:solidFill>
              </a:rPr>
              <a:t>Can analyze your data against demographic layers</a:t>
            </a:r>
          </a:p>
        </p:txBody>
      </p:sp>
    </p:spTree>
    <p:extLst>
      <p:ext uri="{BB962C8B-B14F-4D97-AF65-F5344CB8AC3E}">
        <p14:creationId xmlns:p14="http://schemas.microsoft.com/office/powerpoint/2010/main" val="383970647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19cd79c5-bdb4-4d2b-87fd-df7494aa4c9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Tables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8788" y="1021215"/>
            <a:ext cx="8119156" cy="5147356"/>
          </a:xfrm>
          <a:prstGeom prst="rect">
            <a:avLst/>
          </a:prstGeom>
        </p:spPr>
        <p:txBody>
          <a:bodyPr/>
          <a:lstStyle>
            <a:lvl1pPr marL="174625" indent="-174625" algn="l" rtl="0" eaLnBrk="1" fontAlgn="base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70C0"/>
              </a:buClr>
              <a:buSzPct val="90000"/>
              <a:buFont typeface="Arial" pitchFamily="34" charset="0"/>
              <a:buChar char="•"/>
              <a:defRPr sz="28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1pPr>
            <a:lvl2pPr marL="458788" indent="-169863" algn="l" rtl="0" eaLnBrk="1" fontAlgn="base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70C0"/>
              </a:buClr>
              <a:buSzPct val="80000"/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2pPr>
            <a:lvl3pPr marL="854075" indent="-173038" algn="l" rtl="0" eaLnBrk="1" fontAlgn="base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70C0"/>
              </a:buClr>
              <a:buSzPct val="80000"/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3pPr>
            <a:lvl4pPr marL="1254125" indent="-165100" algn="l" rtl="0" eaLnBrk="1" fontAlgn="base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70C0"/>
              </a:buClr>
              <a:buSzPct val="90000"/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4pPr>
            <a:lvl5pPr marL="1544638" indent="-168275" algn="l" rtl="0" eaLnBrk="1" fontAlgn="base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70C0"/>
              </a:buClr>
              <a:buSzPct val="90000"/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5pPr>
            <a:lvl6pPr marL="2001838" indent="-168275" algn="l" rtl="0" eaLnBrk="1" fontAlgn="base" hangingPunct="1">
              <a:lnSpc>
                <a:spcPct val="90000"/>
              </a:lnSpc>
              <a:spcBef>
                <a:spcPct val="70000"/>
              </a:spcBef>
              <a:spcAft>
                <a:spcPct val="0"/>
              </a:spcAft>
              <a:buClr>
                <a:srgbClr val="2D4A6D"/>
              </a:buClr>
              <a:buSzPct val="90000"/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459038" indent="-168275" algn="l" rtl="0" eaLnBrk="1" fontAlgn="base" hangingPunct="1">
              <a:lnSpc>
                <a:spcPct val="90000"/>
              </a:lnSpc>
              <a:spcBef>
                <a:spcPct val="70000"/>
              </a:spcBef>
              <a:spcAft>
                <a:spcPct val="0"/>
              </a:spcAft>
              <a:buClr>
                <a:srgbClr val="2D4A6D"/>
              </a:buClr>
              <a:buSzPct val="90000"/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916238" indent="-168275" algn="l" rtl="0" eaLnBrk="1" fontAlgn="base" hangingPunct="1">
              <a:lnSpc>
                <a:spcPct val="90000"/>
              </a:lnSpc>
              <a:spcBef>
                <a:spcPct val="70000"/>
              </a:spcBef>
              <a:spcAft>
                <a:spcPct val="0"/>
              </a:spcAft>
              <a:buClr>
                <a:srgbClr val="2D4A6D"/>
              </a:buClr>
              <a:buSzPct val="90000"/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373438" indent="-168275" algn="l" rtl="0" eaLnBrk="1" fontAlgn="base" hangingPunct="1">
              <a:lnSpc>
                <a:spcPct val="90000"/>
              </a:lnSpc>
              <a:spcBef>
                <a:spcPct val="70000"/>
              </a:spcBef>
              <a:spcAft>
                <a:spcPct val="0"/>
              </a:spcAft>
              <a:buClr>
                <a:srgbClr val="2D4A6D"/>
              </a:buClr>
              <a:buSzPct val="90000"/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0"/>
            <a:r>
              <a:rPr lang="en-US" b="0" kern="0" dirty="0">
                <a:solidFill>
                  <a:srgbClr val="000000"/>
                </a:solidFill>
              </a:rPr>
              <a:t>Display data in columns and rows:</a:t>
            </a:r>
          </a:p>
          <a:p>
            <a:pPr lvl="1"/>
            <a:r>
              <a:rPr lang="en-US" b="0" kern="0" dirty="0">
                <a:solidFill>
                  <a:srgbClr val="000000"/>
                </a:solidFill>
              </a:rPr>
              <a:t>Useful for displaying numeric data, such as financial</a:t>
            </a:r>
          </a:p>
          <a:p>
            <a:pPr lvl="1"/>
            <a:r>
              <a:rPr lang="en-US" b="0" kern="0" dirty="0">
                <a:solidFill>
                  <a:srgbClr val="000000"/>
                </a:solidFill>
              </a:rPr>
              <a:t>Each numeric column is aggregated</a:t>
            </a:r>
          </a:p>
          <a:p>
            <a:pPr lvl="0"/>
            <a:r>
              <a:rPr lang="en-US" b="0" kern="0" dirty="0">
                <a:solidFill>
                  <a:srgbClr val="000000"/>
                </a:solidFill>
              </a:rPr>
              <a:t>Table:</a:t>
            </a:r>
          </a:p>
          <a:p>
            <a:pPr lvl="1"/>
            <a:r>
              <a:rPr lang="en-US" b="0" kern="0" dirty="0">
                <a:solidFill>
                  <a:srgbClr val="000000"/>
                </a:solidFill>
              </a:rPr>
              <a:t>Best for small datasets</a:t>
            </a:r>
          </a:p>
          <a:p>
            <a:pPr lvl="1"/>
            <a:r>
              <a:rPr lang="en-US" b="0" kern="0" dirty="0">
                <a:solidFill>
                  <a:srgbClr val="000000"/>
                </a:solidFill>
              </a:rPr>
              <a:t>Includes very little visual formatting</a:t>
            </a:r>
          </a:p>
          <a:p>
            <a:pPr lvl="1"/>
            <a:r>
              <a:rPr lang="en-US" b="0" kern="0" dirty="0">
                <a:solidFill>
                  <a:srgbClr val="000000"/>
                </a:solidFill>
              </a:rPr>
              <a:t>Data must be read to be understood</a:t>
            </a:r>
          </a:p>
          <a:p>
            <a:pPr lvl="1"/>
            <a:r>
              <a:rPr lang="en-US" b="0" kern="0" dirty="0">
                <a:solidFill>
                  <a:srgbClr val="000000"/>
                </a:solidFill>
              </a:rPr>
              <a:t>Consumes a lot of space on the report canvas</a:t>
            </a:r>
          </a:p>
          <a:p>
            <a:pPr lvl="0"/>
            <a:r>
              <a:rPr lang="en-US" b="0" kern="0" dirty="0">
                <a:solidFill>
                  <a:srgbClr val="000000"/>
                </a:solidFill>
              </a:rPr>
              <a:t>Matrix:</a:t>
            </a:r>
          </a:p>
          <a:p>
            <a:pPr lvl="1"/>
            <a:r>
              <a:rPr lang="en-US" b="0" kern="0" dirty="0">
                <a:solidFill>
                  <a:srgbClr val="000000"/>
                </a:solidFill>
              </a:rPr>
              <a:t>Can add rows, columns, and values</a:t>
            </a:r>
          </a:p>
          <a:p>
            <a:pPr lvl="1"/>
            <a:r>
              <a:rPr lang="en-US" b="0" kern="0" dirty="0">
                <a:solidFill>
                  <a:srgbClr val="000000"/>
                </a:solidFill>
              </a:rPr>
              <a:t>Can enable drilldown</a:t>
            </a:r>
          </a:p>
        </p:txBody>
      </p:sp>
    </p:spTree>
    <p:extLst>
      <p:ext uri="{BB962C8B-B14F-4D97-AF65-F5344CB8AC3E}">
        <p14:creationId xmlns:p14="http://schemas.microsoft.com/office/powerpoint/2010/main" val="334443057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41c85a33-11b2-4262-b5a1-62bc2475e74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Tree maps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8788" y="1021215"/>
            <a:ext cx="8119156" cy="5147356"/>
          </a:xfrm>
          <a:prstGeom prst="rect">
            <a:avLst/>
          </a:prstGeom>
        </p:spPr>
        <p:txBody>
          <a:bodyPr/>
          <a:lstStyle>
            <a:lvl1pPr marL="174625" indent="-174625" algn="l" rtl="0" eaLnBrk="1" fontAlgn="base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70C0"/>
              </a:buClr>
              <a:buSzPct val="90000"/>
              <a:buFont typeface="Arial" pitchFamily="34" charset="0"/>
              <a:buChar char="•"/>
              <a:defRPr sz="28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1pPr>
            <a:lvl2pPr marL="458788" indent="-169863" algn="l" rtl="0" eaLnBrk="1" fontAlgn="base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70C0"/>
              </a:buClr>
              <a:buSzPct val="80000"/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2pPr>
            <a:lvl3pPr marL="854075" indent="-173038" algn="l" rtl="0" eaLnBrk="1" fontAlgn="base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70C0"/>
              </a:buClr>
              <a:buSzPct val="80000"/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3pPr>
            <a:lvl4pPr marL="1254125" indent="-165100" algn="l" rtl="0" eaLnBrk="1" fontAlgn="base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70C0"/>
              </a:buClr>
              <a:buSzPct val="90000"/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4pPr>
            <a:lvl5pPr marL="1544638" indent="-168275" algn="l" rtl="0" eaLnBrk="1" fontAlgn="base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70C0"/>
              </a:buClr>
              <a:buSzPct val="90000"/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5pPr>
            <a:lvl6pPr marL="2001838" indent="-168275" algn="l" rtl="0" eaLnBrk="1" fontAlgn="base" hangingPunct="1">
              <a:lnSpc>
                <a:spcPct val="90000"/>
              </a:lnSpc>
              <a:spcBef>
                <a:spcPct val="70000"/>
              </a:spcBef>
              <a:spcAft>
                <a:spcPct val="0"/>
              </a:spcAft>
              <a:buClr>
                <a:srgbClr val="2D4A6D"/>
              </a:buClr>
              <a:buSzPct val="90000"/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459038" indent="-168275" algn="l" rtl="0" eaLnBrk="1" fontAlgn="base" hangingPunct="1">
              <a:lnSpc>
                <a:spcPct val="90000"/>
              </a:lnSpc>
              <a:spcBef>
                <a:spcPct val="70000"/>
              </a:spcBef>
              <a:spcAft>
                <a:spcPct val="0"/>
              </a:spcAft>
              <a:buClr>
                <a:srgbClr val="2D4A6D"/>
              </a:buClr>
              <a:buSzPct val="90000"/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916238" indent="-168275" algn="l" rtl="0" eaLnBrk="1" fontAlgn="base" hangingPunct="1">
              <a:lnSpc>
                <a:spcPct val="90000"/>
              </a:lnSpc>
              <a:spcBef>
                <a:spcPct val="70000"/>
              </a:spcBef>
              <a:spcAft>
                <a:spcPct val="0"/>
              </a:spcAft>
              <a:buClr>
                <a:srgbClr val="2D4A6D"/>
              </a:buClr>
              <a:buSzPct val="90000"/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373438" indent="-168275" algn="l" rtl="0" eaLnBrk="1" fontAlgn="base" hangingPunct="1">
              <a:lnSpc>
                <a:spcPct val="90000"/>
              </a:lnSpc>
              <a:spcBef>
                <a:spcPct val="70000"/>
              </a:spcBef>
              <a:spcAft>
                <a:spcPct val="0"/>
              </a:spcAft>
              <a:buClr>
                <a:srgbClr val="2D4A6D"/>
              </a:buClr>
              <a:buSzPct val="90000"/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0"/>
            <a:r>
              <a:rPr lang="en-US" b="0" kern="0" dirty="0">
                <a:solidFill>
                  <a:srgbClr val="000000"/>
                </a:solidFill>
              </a:rPr>
              <a:t>The tree map functionality represents a tree, even though it doesn’t look like one:</a:t>
            </a:r>
          </a:p>
          <a:p>
            <a:pPr lvl="1"/>
            <a:r>
              <a:rPr lang="en-US" b="0" kern="0" dirty="0">
                <a:solidFill>
                  <a:srgbClr val="000000"/>
                </a:solidFill>
              </a:rPr>
              <a:t>Data represented as a rectangle or branch</a:t>
            </a:r>
          </a:p>
          <a:p>
            <a:pPr lvl="1"/>
            <a:r>
              <a:rPr lang="en-US" b="0" kern="0" dirty="0">
                <a:solidFill>
                  <a:srgbClr val="000000"/>
                </a:solidFill>
              </a:rPr>
              <a:t>Branch can be further divided into nested rectangles, or leaves of the branch</a:t>
            </a:r>
          </a:p>
          <a:p>
            <a:pPr lvl="0"/>
            <a:r>
              <a:rPr lang="en-US" b="0" kern="0" dirty="0">
                <a:solidFill>
                  <a:srgbClr val="000000"/>
                </a:solidFill>
              </a:rPr>
              <a:t>Represents data hierarchically </a:t>
            </a:r>
          </a:p>
          <a:p>
            <a:pPr lvl="0"/>
            <a:r>
              <a:rPr lang="en-US" b="0" kern="0" dirty="0">
                <a:solidFill>
                  <a:srgbClr val="000000"/>
                </a:solidFill>
              </a:rPr>
              <a:t>Efficient use of space</a:t>
            </a:r>
          </a:p>
          <a:p>
            <a:pPr lvl="1"/>
            <a:r>
              <a:rPr lang="en-US" b="0" kern="0" dirty="0">
                <a:solidFill>
                  <a:srgbClr val="000000"/>
                </a:solidFill>
              </a:rPr>
              <a:t>Flattens data to show two layers—for example, sales by country, with each county broken into territories</a:t>
            </a:r>
          </a:p>
          <a:p>
            <a:pPr lvl="1"/>
            <a:r>
              <a:rPr lang="en-US" b="0" kern="0" dirty="0">
                <a:solidFill>
                  <a:srgbClr val="000000"/>
                </a:solidFill>
              </a:rPr>
              <a:t>No need to drill down to see this data </a:t>
            </a:r>
          </a:p>
        </p:txBody>
      </p:sp>
    </p:spTree>
    <p:extLst>
      <p:ext uri="{BB962C8B-B14F-4D97-AF65-F5344CB8AC3E}">
        <p14:creationId xmlns:p14="http://schemas.microsoft.com/office/powerpoint/2010/main" val="379246262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5da794d3-c80a-4388-9fca-ea176108af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Formatting charts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8788" y="1021215"/>
            <a:ext cx="8399462" cy="5147356"/>
          </a:xfrm>
          <a:prstGeom prst="rect">
            <a:avLst/>
          </a:prstGeom>
        </p:spPr>
        <p:txBody>
          <a:bodyPr/>
          <a:lstStyle>
            <a:lvl1pPr marL="174625" indent="-174625" algn="l" rtl="0" eaLnBrk="1" fontAlgn="base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70C0"/>
              </a:buClr>
              <a:buSzPct val="90000"/>
              <a:buFont typeface="Arial" pitchFamily="34" charset="0"/>
              <a:buChar char="•"/>
              <a:defRPr sz="28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1pPr>
            <a:lvl2pPr marL="458788" indent="-169863" algn="l" rtl="0" eaLnBrk="1" fontAlgn="base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70C0"/>
              </a:buClr>
              <a:buSzPct val="80000"/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2pPr>
            <a:lvl3pPr marL="854075" indent="-173038" algn="l" rtl="0" eaLnBrk="1" fontAlgn="base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70C0"/>
              </a:buClr>
              <a:buSzPct val="80000"/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3pPr>
            <a:lvl4pPr marL="1254125" indent="-165100" algn="l" rtl="0" eaLnBrk="1" fontAlgn="base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70C0"/>
              </a:buClr>
              <a:buSzPct val="90000"/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4pPr>
            <a:lvl5pPr marL="1544638" indent="-168275" algn="l" rtl="0" eaLnBrk="1" fontAlgn="base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70C0"/>
              </a:buClr>
              <a:buSzPct val="90000"/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5pPr>
            <a:lvl6pPr marL="2001838" indent="-168275" algn="l" rtl="0" eaLnBrk="1" fontAlgn="base" hangingPunct="1">
              <a:lnSpc>
                <a:spcPct val="90000"/>
              </a:lnSpc>
              <a:spcBef>
                <a:spcPct val="70000"/>
              </a:spcBef>
              <a:spcAft>
                <a:spcPct val="0"/>
              </a:spcAft>
              <a:buClr>
                <a:srgbClr val="2D4A6D"/>
              </a:buClr>
              <a:buSzPct val="90000"/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459038" indent="-168275" algn="l" rtl="0" eaLnBrk="1" fontAlgn="base" hangingPunct="1">
              <a:lnSpc>
                <a:spcPct val="90000"/>
              </a:lnSpc>
              <a:spcBef>
                <a:spcPct val="70000"/>
              </a:spcBef>
              <a:spcAft>
                <a:spcPct val="0"/>
              </a:spcAft>
              <a:buClr>
                <a:srgbClr val="2D4A6D"/>
              </a:buClr>
              <a:buSzPct val="90000"/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916238" indent="-168275" algn="l" rtl="0" eaLnBrk="1" fontAlgn="base" hangingPunct="1">
              <a:lnSpc>
                <a:spcPct val="90000"/>
              </a:lnSpc>
              <a:spcBef>
                <a:spcPct val="70000"/>
              </a:spcBef>
              <a:spcAft>
                <a:spcPct val="0"/>
              </a:spcAft>
              <a:buClr>
                <a:srgbClr val="2D4A6D"/>
              </a:buClr>
              <a:buSzPct val="90000"/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373438" indent="-168275" algn="l" rtl="0" eaLnBrk="1" fontAlgn="base" hangingPunct="1">
              <a:lnSpc>
                <a:spcPct val="90000"/>
              </a:lnSpc>
              <a:spcBef>
                <a:spcPct val="70000"/>
              </a:spcBef>
              <a:spcAft>
                <a:spcPct val="0"/>
              </a:spcAft>
              <a:buClr>
                <a:srgbClr val="2D4A6D"/>
              </a:buClr>
              <a:buSzPct val="90000"/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0"/>
            <a:r>
              <a:rPr lang="en-US" sz="2400" b="0" kern="0" dirty="0">
                <a:solidFill>
                  <a:srgbClr val="000000"/>
                </a:solidFill>
              </a:rPr>
              <a:t>All charts can be customized with colors and borders:</a:t>
            </a:r>
          </a:p>
          <a:p>
            <a:pPr lvl="1"/>
            <a:r>
              <a:rPr lang="en-US" sz="2000" b="0" kern="0" dirty="0">
                <a:solidFill>
                  <a:srgbClr val="000000"/>
                </a:solidFill>
              </a:rPr>
              <a:t>Show or hide a chart title, change font color and size</a:t>
            </a:r>
          </a:p>
          <a:p>
            <a:pPr lvl="1"/>
            <a:r>
              <a:rPr lang="en-US" sz="2000" b="0" kern="0" dirty="0">
                <a:solidFill>
                  <a:srgbClr val="000000"/>
                </a:solidFill>
              </a:rPr>
              <a:t>Set X and Y position, width and height of each chart</a:t>
            </a:r>
          </a:p>
          <a:p>
            <a:pPr lvl="1"/>
            <a:r>
              <a:rPr lang="en-US" sz="2000" b="0" kern="0" dirty="0">
                <a:solidFill>
                  <a:srgbClr val="000000"/>
                </a:solidFill>
              </a:rPr>
              <a:t>Show or hide axis, data labels, or legends</a:t>
            </a:r>
          </a:p>
          <a:p>
            <a:pPr lvl="1"/>
            <a:r>
              <a:rPr lang="en-US" sz="2000" b="0" kern="0" dirty="0">
                <a:solidFill>
                  <a:srgbClr val="000000"/>
                </a:solidFill>
              </a:rPr>
              <a:t>Set colors of data points—for example all columns—or by each value</a:t>
            </a:r>
          </a:p>
          <a:p>
            <a:pPr lvl="0"/>
            <a:r>
              <a:rPr lang="en-US" sz="2400" b="0" kern="0" dirty="0">
                <a:solidFill>
                  <a:srgbClr val="000000"/>
                </a:solidFill>
              </a:rPr>
              <a:t>Add shapes, text boxes, and images:</a:t>
            </a:r>
          </a:p>
          <a:p>
            <a:pPr lvl="1"/>
            <a:r>
              <a:rPr lang="en-US" sz="2000" b="0" kern="0" dirty="0">
                <a:solidFill>
                  <a:srgbClr val="000000"/>
                </a:solidFill>
              </a:rPr>
              <a:t>Use shapes to group related visuals</a:t>
            </a:r>
          </a:p>
          <a:p>
            <a:pPr lvl="1"/>
            <a:r>
              <a:rPr lang="en-US" sz="2000" b="0" kern="0" dirty="0">
                <a:solidFill>
                  <a:srgbClr val="000000"/>
                </a:solidFill>
              </a:rPr>
              <a:t>Use text boxes to add headers or create hyperlinks</a:t>
            </a:r>
          </a:p>
          <a:p>
            <a:pPr lvl="1"/>
            <a:r>
              <a:rPr lang="en-US" sz="2000" b="0" kern="0" dirty="0">
                <a:solidFill>
                  <a:srgbClr val="000000"/>
                </a:solidFill>
              </a:rPr>
              <a:t>Add corporate logos, pictures, or photos to enhance report</a:t>
            </a:r>
          </a:p>
          <a:p>
            <a:pPr lvl="0"/>
            <a:r>
              <a:rPr lang="en-US" sz="2400" b="0" kern="0" dirty="0">
                <a:solidFill>
                  <a:srgbClr val="000000"/>
                </a:solidFill>
              </a:rPr>
              <a:t>Right-click bar or line: drill down to underlying records</a:t>
            </a:r>
          </a:p>
          <a:p>
            <a:pPr lvl="0"/>
            <a:r>
              <a:rPr lang="en-US" sz="2400" b="0" kern="0" dirty="0">
                <a:solidFill>
                  <a:srgbClr val="000000"/>
                </a:solidFill>
              </a:rPr>
              <a:t>Customize tooltips by adding extra fields</a:t>
            </a:r>
          </a:p>
          <a:p>
            <a:pPr lvl="0"/>
            <a:r>
              <a:rPr lang="en-US" sz="2400" b="0" kern="0" dirty="0">
                <a:solidFill>
                  <a:srgbClr val="000000"/>
                </a:solidFill>
              </a:rPr>
              <a:t>Quick measures quickly change the aggregation on a field</a:t>
            </a:r>
          </a:p>
          <a:p>
            <a:pPr lvl="0"/>
            <a:r>
              <a:rPr lang="en-US" sz="2400" b="0" kern="0" dirty="0">
                <a:solidFill>
                  <a:srgbClr val="000000"/>
                </a:solidFill>
              </a:rPr>
              <a:t>Add trend, constant, and dynamic reference lines to charts</a:t>
            </a:r>
          </a:p>
        </p:txBody>
      </p:sp>
    </p:spTree>
    <p:extLst>
      <p:ext uri="{BB962C8B-B14F-4D97-AF65-F5344CB8AC3E}">
        <p14:creationId xmlns:p14="http://schemas.microsoft.com/office/powerpoint/2010/main" val="134376291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9c03e6dd-734c-4658-9d84-a28946ec26a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Overview of self-service BI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Data explosion
Limitations of managed enterprise BI
Self-service BI trend</a:t>
            </a:r>
          </a:p>
        </p:txBody>
      </p:sp>
    </p:spTree>
    <p:extLst>
      <p:ext uri="{BB962C8B-B14F-4D97-AF65-F5344CB8AC3E}">
        <p14:creationId xmlns:p14="http://schemas.microsoft.com/office/powerpoint/2010/main" val="75647395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6cccbad1-f141-4e7a-8fea-34635738782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Self-service BI trend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8788" y="1021214"/>
            <a:ext cx="8119156" cy="5282603"/>
          </a:xfrm>
          <a:prstGeom prst="rect">
            <a:avLst/>
          </a:prstGeom>
        </p:spPr>
        <p:txBody>
          <a:bodyPr/>
          <a:lstStyle>
            <a:lvl1pPr marL="174625" indent="-174625" algn="l" rtl="0" eaLnBrk="1" fontAlgn="base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70C0"/>
              </a:buClr>
              <a:buSzPct val="90000"/>
              <a:buFont typeface="Arial" pitchFamily="34" charset="0"/>
              <a:buChar char="•"/>
              <a:defRPr sz="28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1pPr>
            <a:lvl2pPr marL="458788" indent="-169863" algn="l" rtl="0" eaLnBrk="1" fontAlgn="base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70C0"/>
              </a:buClr>
              <a:buSzPct val="80000"/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2pPr>
            <a:lvl3pPr marL="854075" indent="-173038" algn="l" rtl="0" eaLnBrk="1" fontAlgn="base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70C0"/>
              </a:buClr>
              <a:buSzPct val="80000"/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3pPr>
            <a:lvl4pPr marL="1254125" indent="-165100" algn="l" rtl="0" eaLnBrk="1" fontAlgn="base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70C0"/>
              </a:buClr>
              <a:buSzPct val="90000"/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4pPr>
            <a:lvl5pPr marL="1544638" indent="-168275" algn="l" rtl="0" eaLnBrk="1" fontAlgn="base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70C0"/>
              </a:buClr>
              <a:buSzPct val="90000"/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5pPr>
            <a:lvl6pPr marL="2001838" indent="-168275" algn="l" rtl="0" eaLnBrk="1" fontAlgn="base" hangingPunct="1">
              <a:lnSpc>
                <a:spcPct val="90000"/>
              </a:lnSpc>
              <a:spcBef>
                <a:spcPct val="70000"/>
              </a:spcBef>
              <a:spcAft>
                <a:spcPct val="0"/>
              </a:spcAft>
              <a:buClr>
                <a:srgbClr val="2D4A6D"/>
              </a:buClr>
              <a:buSzPct val="90000"/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459038" indent="-168275" algn="l" rtl="0" eaLnBrk="1" fontAlgn="base" hangingPunct="1">
              <a:lnSpc>
                <a:spcPct val="90000"/>
              </a:lnSpc>
              <a:spcBef>
                <a:spcPct val="70000"/>
              </a:spcBef>
              <a:spcAft>
                <a:spcPct val="0"/>
              </a:spcAft>
              <a:buClr>
                <a:srgbClr val="2D4A6D"/>
              </a:buClr>
              <a:buSzPct val="90000"/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916238" indent="-168275" algn="l" rtl="0" eaLnBrk="1" fontAlgn="base" hangingPunct="1">
              <a:lnSpc>
                <a:spcPct val="90000"/>
              </a:lnSpc>
              <a:spcBef>
                <a:spcPct val="70000"/>
              </a:spcBef>
              <a:spcAft>
                <a:spcPct val="0"/>
              </a:spcAft>
              <a:buClr>
                <a:srgbClr val="2D4A6D"/>
              </a:buClr>
              <a:buSzPct val="90000"/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373438" indent="-168275" algn="l" rtl="0" eaLnBrk="1" fontAlgn="base" hangingPunct="1">
              <a:lnSpc>
                <a:spcPct val="90000"/>
              </a:lnSpc>
              <a:spcBef>
                <a:spcPct val="70000"/>
              </a:spcBef>
              <a:spcAft>
                <a:spcPct val="0"/>
              </a:spcAft>
              <a:buClr>
                <a:srgbClr val="2D4A6D"/>
              </a:buClr>
              <a:buSzPct val="90000"/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0"/>
            <a:r>
              <a:rPr lang="en-US" b="0" kern="0" dirty="0">
                <a:solidFill>
                  <a:srgbClr val="000000"/>
                </a:solidFill>
              </a:rPr>
              <a:t>Big data:</a:t>
            </a:r>
          </a:p>
          <a:p>
            <a:pPr lvl="1"/>
            <a:r>
              <a:rPr lang="en-US" b="0" kern="0" dirty="0">
                <a:solidFill>
                  <a:srgbClr val="000000"/>
                </a:solidFill>
              </a:rPr>
              <a:t>Less about being big, more about an organization’s ability to extract useful insights</a:t>
            </a:r>
          </a:p>
          <a:p>
            <a:pPr lvl="1"/>
            <a:r>
              <a:rPr lang="en-US" b="0" kern="0" dirty="0">
                <a:solidFill>
                  <a:srgbClr val="000000"/>
                </a:solidFill>
              </a:rPr>
              <a:t>Users need to combine data from various sources</a:t>
            </a:r>
          </a:p>
          <a:p>
            <a:pPr lvl="1"/>
            <a:r>
              <a:rPr lang="en-US" b="0" kern="0" dirty="0">
                <a:solidFill>
                  <a:srgbClr val="000000"/>
                </a:solidFill>
              </a:rPr>
              <a:t>Data analysis needs to be done quicker</a:t>
            </a:r>
          </a:p>
          <a:p>
            <a:pPr lvl="0"/>
            <a:r>
              <a:rPr lang="en-US" b="0" kern="0" dirty="0">
                <a:solidFill>
                  <a:srgbClr val="000000"/>
                </a:solidFill>
              </a:rPr>
              <a:t>Self-service BI:</a:t>
            </a:r>
          </a:p>
          <a:p>
            <a:pPr lvl="1"/>
            <a:r>
              <a:rPr lang="en-US" b="0" kern="0" dirty="0">
                <a:solidFill>
                  <a:srgbClr val="000000"/>
                </a:solidFill>
              </a:rPr>
              <a:t>Business users can access corporate data and perform analysis without possessing technical skills</a:t>
            </a:r>
          </a:p>
          <a:p>
            <a:pPr lvl="0"/>
            <a:r>
              <a:rPr lang="en-US" b="0" kern="0" dirty="0">
                <a:solidFill>
                  <a:srgbClr val="000000"/>
                </a:solidFill>
              </a:rPr>
              <a:t>Popularity driven by:</a:t>
            </a:r>
          </a:p>
          <a:p>
            <a:pPr lvl="1"/>
            <a:r>
              <a:rPr lang="en-US" b="0" kern="0" dirty="0">
                <a:solidFill>
                  <a:srgbClr val="000000"/>
                </a:solidFill>
              </a:rPr>
              <a:t>Excel power tools</a:t>
            </a:r>
          </a:p>
          <a:p>
            <a:pPr lvl="1"/>
            <a:r>
              <a:rPr lang="en-US" b="0" kern="0" dirty="0">
                <a:solidFill>
                  <a:srgbClr val="000000"/>
                </a:solidFill>
              </a:rPr>
              <a:t>Increase in affordable solutions from software vendors, such as Tableau and Qlik</a:t>
            </a:r>
          </a:p>
        </p:txBody>
      </p:sp>
    </p:spTree>
    <p:extLst>
      <p:ext uri="{BB962C8B-B14F-4D97-AF65-F5344CB8AC3E}">
        <p14:creationId xmlns:p14="http://schemas.microsoft.com/office/powerpoint/2010/main" val="86915044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6fee374f-4705-49f4-8962-1f0b3dff42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Microsoft tools for self-service BI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SQL Server Reporting Services
Excel
SharePoint Online
Power BI Desktop
Power BI Report Server</a:t>
            </a:r>
          </a:p>
        </p:txBody>
      </p:sp>
    </p:spTree>
    <p:extLst>
      <p:ext uri="{BB962C8B-B14F-4D97-AF65-F5344CB8AC3E}">
        <p14:creationId xmlns:p14="http://schemas.microsoft.com/office/powerpoint/2010/main" val="400748325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3fb9fcd1-1cb4-47e3-a2f1-e00908c7ee2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SQL Server Reporting Services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8788" y="1021215"/>
            <a:ext cx="8119156" cy="5147356"/>
          </a:xfrm>
          <a:prstGeom prst="rect">
            <a:avLst/>
          </a:prstGeom>
        </p:spPr>
        <p:txBody>
          <a:bodyPr/>
          <a:lstStyle>
            <a:lvl1pPr marL="174625" indent="-174625" algn="l" rtl="0" eaLnBrk="1" fontAlgn="base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70C0"/>
              </a:buClr>
              <a:buSzPct val="90000"/>
              <a:buFont typeface="Arial" pitchFamily="34" charset="0"/>
              <a:buChar char="•"/>
              <a:defRPr sz="28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1pPr>
            <a:lvl2pPr marL="458788" indent="-169863" algn="l" rtl="0" eaLnBrk="1" fontAlgn="base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70C0"/>
              </a:buClr>
              <a:buSzPct val="80000"/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2pPr>
            <a:lvl3pPr marL="854075" indent="-173038" algn="l" rtl="0" eaLnBrk="1" fontAlgn="base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70C0"/>
              </a:buClr>
              <a:buSzPct val="80000"/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3pPr>
            <a:lvl4pPr marL="1254125" indent="-165100" algn="l" rtl="0" eaLnBrk="1" fontAlgn="base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70C0"/>
              </a:buClr>
              <a:buSzPct val="90000"/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4pPr>
            <a:lvl5pPr marL="1544638" indent="-168275" algn="l" rtl="0" eaLnBrk="1" fontAlgn="base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70C0"/>
              </a:buClr>
              <a:buSzPct val="90000"/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5pPr>
            <a:lvl6pPr marL="2001838" indent="-168275" algn="l" rtl="0" eaLnBrk="1" fontAlgn="base" hangingPunct="1">
              <a:lnSpc>
                <a:spcPct val="90000"/>
              </a:lnSpc>
              <a:spcBef>
                <a:spcPct val="70000"/>
              </a:spcBef>
              <a:spcAft>
                <a:spcPct val="0"/>
              </a:spcAft>
              <a:buClr>
                <a:srgbClr val="2D4A6D"/>
              </a:buClr>
              <a:buSzPct val="90000"/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459038" indent="-168275" algn="l" rtl="0" eaLnBrk="1" fontAlgn="base" hangingPunct="1">
              <a:lnSpc>
                <a:spcPct val="90000"/>
              </a:lnSpc>
              <a:spcBef>
                <a:spcPct val="70000"/>
              </a:spcBef>
              <a:spcAft>
                <a:spcPct val="0"/>
              </a:spcAft>
              <a:buClr>
                <a:srgbClr val="2D4A6D"/>
              </a:buClr>
              <a:buSzPct val="90000"/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916238" indent="-168275" algn="l" rtl="0" eaLnBrk="1" fontAlgn="base" hangingPunct="1">
              <a:lnSpc>
                <a:spcPct val="90000"/>
              </a:lnSpc>
              <a:spcBef>
                <a:spcPct val="70000"/>
              </a:spcBef>
              <a:spcAft>
                <a:spcPct val="0"/>
              </a:spcAft>
              <a:buClr>
                <a:srgbClr val="2D4A6D"/>
              </a:buClr>
              <a:buSzPct val="90000"/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373438" indent="-168275" algn="l" rtl="0" eaLnBrk="1" fontAlgn="base" hangingPunct="1">
              <a:lnSpc>
                <a:spcPct val="90000"/>
              </a:lnSpc>
              <a:spcBef>
                <a:spcPct val="70000"/>
              </a:spcBef>
              <a:spcAft>
                <a:spcPct val="0"/>
              </a:spcAft>
              <a:buClr>
                <a:srgbClr val="2D4A6D"/>
              </a:buClr>
              <a:buSzPct val="90000"/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0"/>
            <a:r>
              <a:rPr lang="en-US" b="0" kern="0" dirty="0">
                <a:solidFill>
                  <a:srgbClr val="000000"/>
                </a:solidFill>
              </a:rPr>
              <a:t>Part of the SQL Server family: </a:t>
            </a:r>
          </a:p>
          <a:p>
            <a:pPr lvl="0"/>
            <a:r>
              <a:rPr lang="en-US" b="0" kern="0" dirty="0">
                <a:solidFill>
                  <a:srgbClr val="000000"/>
                </a:solidFill>
              </a:rPr>
              <a:t>Reporting element of the Microsoft BI stack</a:t>
            </a:r>
          </a:p>
          <a:p>
            <a:pPr lvl="0"/>
            <a:r>
              <a:rPr lang="en-US" b="0" kern="0" dirty="0">
                <a:solidFill>
                  <a:srgbClr val="000000"/>
                </a:solidFill>
              </a:rPr>
              <a:t>Installed on stand-alone, dedicated server</a:t>
            </a:r>
          </a:p>
          <a:p>
            <a:pPr lvl="0"/>
            <a:r>
              <a:rPr lang="en-US" b="0" kern="0" dirty="0">
                <a:solidFill>
                  <a:srgbClr val="000000"/>
                </a:solidFill>
              </a:rPr>
              <a:t>Secured using Windows Authentication/AD</a:t>
            </a:r>
          </a:p>
          <a:p>
            <a:pPr lvl="0"/>
            <a:r>
              <a:rPr lang="en-US" b="0" kern="0" dirty="0">
                <a:solidFill>
                  <a:srgbClr val="000000"/>
                </a:solidFill>
              </a:rPr>
              <a:t>Reports created by:</a:t>
            </a:r>
          </a:p>
          <a:p>
            <a:pPr lvl="1"/>
            <a:r>
              <a:rPr lang="en-US" b="0" kern="0" dirty="0">
                <a:solidFill>
                  <a:srgbClr val="000000"/>
                </a:solidFill>
              </a:rPr>
              <a:t>SSRS developers using Report Designer in Visual Studio</a:t>
            </a:r>
          </a:p>
          <a:p>
            <a:pPr lvl="1"/>
            <a:r>
              <a:rPr lang="en-US" b="0" kern="0" dirty="0">
                <a:solidFill>
                  <a:srgbClr val="000000"/>
                </a:solidFill>
              </a:rPr>
              <a:t>Business users using Report Builder</a:t>
            </a:r>
          </a:p>
          <a:p>
            <a:pPr lvl="0"/>
            <a:r>
              <a:rPr lang="en-US" b="0" kern="0" dirty="0">
                <a:solidFill>
                  <a:srgbClr val="000000"/>
                </a:solidFill>
              </a:rPr>
              <a:t>Data cached on server to speed report generation</a:t>
            </a:r>
          </a:p>
          <a:p>
            <a:pPr lvl="0"/>
            <a:r>
              <a:rPr lang="en-US" b="0" kern="0" dirty="0">
                <a:solidFill>
                  <a:srgbClr val="000000"/>
                </a:solidFill>
              </a:rPr>
              <a:t>Users subscribe to report schedules</a:t>
            </a:r>
          </a:p>
          <a:p>
            <a:pPr lvl="1"/>
            <a:endParaRPr lang="en-US" b="0" kern="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95047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6bf533d6-879a-4338-9cf9-d770d45beff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Excel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8787" y="1021214"/>
            <a:ext cx="8366557" cy="5379585"/>
          </a:xfrm>
          <a:prstGeom prst="rect">
            <a:avLst/>
          </a:prstGeom>
        </p:spPr>
        <p:txBody>
          <a:bodyPr/>
          <a:lstStyle>
            <a:lvl1pPr marL="174625" indent="-174625" algn="l" rtl="0" eaLnBrk="1" fontAlgn="base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70C0"/>
              </a:buClr>
              <a:buSzPct val="90000"/>
              <a:buFont typeface="Arial" pitchFamily="34" charset="0"/>
              <a:buChar char="•"/>
              <a:defRPr sz="28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1pPr>
            <a:lvl2pPr marL="458788" indent="-169863" algn="l" rtl="0" eaLnBrk="1" fontAlgn="base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70C0"/>
              </a:buClr>
              <a:buSzPct val="80000"/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2pPr>
            <a:lvl3pPr marL="854075" indent="-173038" algn="l" rtl="0" eaLnBrk="1" fontAlgn="base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70C0"/>
              </a:buClr>
              <a:buSzPct val="80000"/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3pPr>
            <a:lvl4pPr marL="1254125" indent="-165100" algn="l" rtl="0" eaLnBrk="1" fontAlgn="base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70C0"/>
              </a:buClr>
              <a:buSzPct val="90000"/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4pPr>
            <a:lvl5pPr marL="1544638" indent="-168275" algn="l" rtl="0" eaLnBrk="1" fontAlgn="base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70C0"/>
              </a:buClr>
              <a:buSzPct val="90000"/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5pPr>
            <a:lvl6pPr marL="2001838" indent="-168275" algn="l" rtl="0" eaLnBrk="1" fontAlgn="base" hangingPunct="1">
              <a:lnSpc>
                <a:spcPct val="90000"/>
              </a:lnSpc>
              <a:spcBef>
                <a:spcPct val="70000"/>
              </a:spcBef>
              <a:spcAft>
                <a:spcPct val="0"/>
              </a:spcAft>
              <a:buClr>
                <a:srgbClr val="2D4A6D"/>
              </a:buClr>
              <a:buSzPct val="90000"/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459038" indent="-168275" algn="l" rtl="0" eaLnBrk="1" fontAlgn="base" hangingPunct="1">
              <a:lnSpc>
                <a:spcPct val="90000"/>
              </a:lnSpc>
              <a:spcBef>
                <a:spcPct val="70000"/>
              </a:spcBef>
              <a:spcAft>
                <a:spcPct val="0"/>
              </a:spcAft>
              <a:buClr>
                <a:srgbClr val="2D4A6D"/>
              </a:buClr>
              <a:buSzPct val="90000"/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916238" indent="-168275" algn="l" rtl="0" eaLnBrk="1" fontAlgn="base" hangingPunct="1">
              <a:lnSpc>
                <a:spcPct val="90000"/>
              </a:lnSpc>
              <a:spcBef>
                <a:spcPct val="70000"/>
              </a:spcBef>
              <a:spcAft>
                <a:spcPct val="0"/>
              </a:spcAft>
              <a:buClr>
                <a:srgbClr val="2D4A6D"/>
              </a:buClr>
              <a:buSzPct val="90000"/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373438" indent="-168275" algn="l" rtl="0" eaLnBrk="1" fontAlgn="base" hangingPunct="1">
              <a:lnSpc>
                <a:spcPct val="90000"/>
              </a:lnSpc>
              <a:spcBef>
                <a:spcPct val="70000"/>
              </a:spcBef>
              <a:spcAft>
                <a:spcPct val="0"/>
              </a:spcAft>
              <a:buClr>
                <a:srgbClr val="2D4A6D"/>
              </a:buClr>
              <a:buSzPct val="90000"/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0"/>
            <a:r>
              <a:rPr lang="en-US" b="0" kern="0" dirty="0">
                <a:solidFill>
                  <a:srgbClr val="000000"/>
                </a:solidFill>
              </a:rPr>
              <a:t>The addition of the three power tools to Excel was the key driver in growing the self-service BI trend:</a:t>
            </a:r>
          </a:p>
          <a:p>
            <a:pPr lvl="1"/>
            <a:r>
              <a:rPr lang="en-US" kern="0" dirty="0">
                <a:solidFill>
                  <a:srgbClr val="000000"/>
                </a:solidFill>
              </a:rPr>
              <a:t>Power Pivot</a:t>
            </a:r>
            <a:r>
              <a:rPr lang="en-US" b="0" kern="0" dirty="0">
                <a:solidFill>
                  <a:srgbClr val="000000"/>
                </a:solidFill>
              </a:rPr>
              <a:t>: work with millions of rows, model data with DAX, create relationships, measures and KPIs</a:t>
            </a:r>
          </a:p>
          <a:p>
            <a:pPr lvl="1"/>
            <a:r>
              <a:rPr lang="en-US" kern="0" dirty="0">
                <a:solidFill>
                  <a:srgbClr val="000000"/>
                </a:solidFill>
              </a:rPr>
              <a:t>Power Query</a:t>
            </a:r>
            <a:r>
              <a:rPr lang="en-US" b="0" kern="0" dirty="0">
                <a:solidFill>
                  <a:srgbClr val="000000"/>
                </a:solidFill>
              </a:rPr>
              <a:t>: renamed Get &amp; Transform in Excel 2016. Import data from external data sources, including local files, on-premises and cloud databases, SaaS providers, and Hadoop. Transform, format, and combine data. Share queries using Power BI Data Catalog </a:t>
            </a:r>
          </a:p>
          <a:p>
            <a:pPr lvl="1"/>
            <a:r>
              <a:rPr lang="en-US" kern="0" dirty="0">
                <a:solidFill>
                  <a:srgbClr val="000000"/>
                </a:solidFill>
              </a:rPr>
              <a:t>Power View</a:t>
            </a:r>
            <a:r>
              <a:rPr lang="en-US" b="0" kern="0" dirty="0">
                <a:solidFill>
                  <a:srgbClr val="000000"/>
                </a:solidFill>
              </a:rPr>
              <a:t>: create interactive visualizations, drill down into data, create new relationships, and KPIs</a:t>
            </a:r>
          </a:p>
        </p:txBody>
      </p:sp>
    </p:spTree>
    <p:extLst>
      <p:ext uri="{BB962C8B-B14F-4D97-AF65-F5344CB8AC3E}">
        <p14:creationId xmlns:p14="http://schemas.microsoft.com/office/powerpoint/2010/main" val="41953559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89EE92-5B18-F425-3DB9-B67A472193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Course URL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A27D38-DC21-A353-81B3-B977F6FAB3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8788" y="1021215"/>
            <a:ext cx="8285162" cy="5147356"/>
          </a:xfrm>
        </p:spPr>
        <p:txBody>
          <a:bodyPr/>
          <a:lstStyle/>
          <a:p>
            <a:r>
              <a:rPr lang="en-US" dirty="0"/>
              <a:t>https://BICourses.AzureWebsites.net/</a:t>
            </a:r>
          </a:p>
        </p:txBody>
      </p:sp>
    </p:spTree>
    <p:extLst>
      <p:ext uri="{BB962C8B-B14F-4D97-AF65-F5344CB8AC3E}">
        <p14:creationId xmlns:p14="http://schemas.microsoft.com/office/powerpoint/2010/main" val="231725459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bfe0104b-c207-4462-94c8-1dcad05be53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SharePoint Online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8788" y="1021215"/>
            <a:ext cx="8119156" cy="5147356"/>
          </a:xfrm>
          <a:prstGeom prst="rect">
            <a:avLst/>
          </a:prstGeom>
        </p:spPr>
        <p:txBody>
          <a:bodyPr/>
          <a:lstStyle>
            <a:lvl1pPr marL="174625" indent="-174625" algn="l" rtl="0" eaLnBrk="1" fontAlgn="base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70C0"/>
              </a:buClr>
              <a:buSzPct val="90000"/>
              <a:buFont typeface="Arial" pitchFamily="34" charset="0"/>
              <a:buChar char="•"/>
              <a:defRPr sz="28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1pPr>
            <a:lvl2pPr marL="458788" indent="-169863" algn="l" rtl="0" eaLnBrk="1" fontAlgn="base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70C0"/>
              </a:buClr>
              <a:buSzPct val="80000"/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2pPr>
            <a:lvl3pPr marL="854075" indent="-173038" algn="l" rtl="0" eaLnBrk="1" fontAlgn="base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70C0"/>
              </a:buClr>
              <a:buSzPct val="80000"/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3pPr>
            <a:lvl4pPr marL="1254125" indent="-165100" algn="l" rtl="0" eaLnBrk="1" fontAlgn="base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70C0"/>
              </a:buClr>
              <a:buSzPct val="90000"/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4pPr>
            <a:lvl5pPr marL="1544638" indent="-168275" algn="l" rtl="0" eaLnBrk="1" fontAlgn="base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70C0"/>
              </a:buClr>
              <a:buSzPct val="90000"/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5pPr>
            <a:lvl6pPr marL="2001838" indent="-168275" algn="l" rtl="0" eaLnBrk="1" fontAlgn="base" hangingPunct="1">
              <a:lnSpc>
                <a:spcPct val="90000"/>
              </a:lnSpc>
              <a:spcBef>
                <a:spcPct val="70000"/>
              </a:spcBef>
              <a:spcAft>
                <a:spcPct val="0"/>
              </a:spcAft>
              <a:buClr>
                <a:srgbClr val="2D4A6D"/>
              </a:buClr>
              <a:buSzPct val="90000"/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459038" indent="-168275" algn="l" rtl="0" eaLnBrk="1" fontAlgn="base" hangingPunct="1">
              <a:lnSpc>
                <a:spcPct val="90000"/>
              </a:lnSpc>
              <a:spcBef>
                <a:spcPct val="70000"/>
              </a:spcBef>
              <a:spcAft>
                <a:spcPct val="0"/>
              </a:spcAft>
              <a:buClr>
                <a:srgbClr val="2D4A6D"/>
              </a:buClr>
              <a:buSzPct val="90000"/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916238" indent="-168275" algn="l" rtl="0" eaLnBrk="1" fontAlgn="base" hangingPunct="1">
              <a:lnSpc>
                <a:spcPct val="90000"/>
              </a:lnSpc>
              <a:spcBef>
                <a:spcPct val="70000"/>
              </a:spcBef>
              <a:spcAft>
                <a:spcPct val="0"/>
              </a:spcAft>
              <a:buClr>
                <a:srgbClr val="2D4A6D"/>
              </a:buClr>
              <a:buSzPct val="90000"/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373438" indent="-168275" algn="l" rtl="0" eaLnBrk="1" fontAlgn="base" hangingPunct="1">
              <a:lnSpc>
                <a:spcPct val="90000"/>
              </a:lnSpc>
              <a:spcBef>
                <a:spcPct val="70000"/>
              </a:spcBef>
              <a:spcAft>
                <a:spcPct val="0"/>
              </a:spcAft>
              <a:buClr>
                <a:srgbClr val="2D4A6D"/>
              </a:buClr>
              <a:buSzPct val="90000"/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0"/>
            <a:r>
              <a:rPr lang="en-US" b="0" kern="0" dirty="0">
                <a:solidFill>
                  <a:srgbClr val="000000"/>
                </a:solidFill>
              </a:rPr>
              <a:t>Share Power BI reports in SharePoint Online:</a:t>
            </a:r>
          </a:p>
          <a:p>
            <a:pPr lvl="1"/>
            <a:r>
              <a:rPr lang="en-US" b="0" kern="0" dirty="0">
                <a:solidFill>
                  <a:srgbClr val="000000"/>
                </a:solidFill>
              </a:rPr>
              <a:t>Publish Power BI report</a:t>
            </a:r>
          </a:p>
          <a:p>
            <a:pPr lvl="1"/>
            <a:r>
              <a:rPr lang="en-US" b="0" kern="0" dirty="0">
                <a:solidFill>
                  <a:srgbClr val="000000"/>
                </a:solidFill>
              </a:rPr>
              <a:t>Get URL for published report</a:t>
            </a:r>
          </a:p>
          <a:p>
            <a:pPr lvl="1"/>
            <a:r>
              <a:rPr lang="en-US" b="0" kern="0" dirty="0">
                <a:solidFill>
                  <a:srgbClr val="000000"/>
                </a:solidFill>
              </a:rPr>
              <a:t>Add Power BI web part to SharePoint page</a:t>
            </a:r>
          </a:p>
          <a:p>
            <a:pPr lvl="1"/>
            <a:r>
              <a:rPr lang="en-US" b="0" kern="0" dirty="0">
                <a:solidFill>
                  <a:srgbClr val="000000"/>
                </a:solidFill>
              </a:rPr>
              <a:t>Set report link property to report URL</a:t>
            </a:r>
          </a:p>
          <a:p>
            <a:pPr lvl="1"/>
            <a:endParaRPr lang="en-US" b="0" kern="0" dirty="0">
              <a:solidFill>
                <a:srgbClr val="000000"/>
              </a:solidFill>
            </a:endParaRPr>
          </a:p>
          <a:p>
            <a:pPr lvl="0"/>
            <a:r>
              <a:rPr lang="en-US" b="0" kern="0" dirty="0">
                <a:solidFill>
                  <a:srgbClr val="000000"/>
                </a:solidFill>
              </a:rPr>
              <a:t>Power BI security settings maintained in SharePoint Online</a:t>
            </a:r>
          </a:p>
        </p:txBody>
      </p:sp>
    </p:spTree>
    <p:extLst>
      <p:ext uri="{BB962C8B-B14F-4D97-AF65-F5344CB8AC3E}">
        <p14:creationId xmlns:p14="http://schemas.microsoft.com/office/powerpoint/2010/main" val="91656341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e61e2d16-c67a-4fc5-b9b3-d4370363178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Power BI Desktop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8788" y="1021215"/>
            <a:ext cx="8119156" cy="5147356"/>
          </a:xfrm>
          <a:prstGeom prst="rect">
            <a:avLst/>
          </a:prstGeom>
        </p:spPr>
        <p:txBody>
          <a:bodyPr/>
          <a:lstStyle>
            <a:lvl1pPr marL="174625" indent="-174625" algn="l" rtl="0" eaLnBrk="1" fontAlgn="base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70C0"/>
              </a:buClr>
              <a:buSzPct val="90000"/>
              <a:buFont typeface="Arial" pitchFamily="34" charset="0"/>
              <a:buChar char="•"/>
              <a:defRPr sz="28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1pPr>
            <a:lvl2pPr marL="458788" indent="-169863" algn="l" rtl="0" eaLnBrk="1" fontAlgn="base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70C0"/>
              </a:buClr>
              <a:buSzPct val="80000"/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2pPr>
            <a:lvl3pPr marL="854075" indent="-173038" algn="l" rtl="0" eaLnBrk="1" fontAlgn="base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70C0"/>
              </a:buClr>
              <a:buSzPct val="80000"/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3pPr>
            <a:lvl4pPr marL="1254125" indent="-165100" algn="l" rtl="0" eaLnBrk="1" fontAlgn="base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70C0"/>
              </a:buClr>
              <a:buSzPct val="90000"/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4pPr>
            <a:lvl5pPr marL="1544638" indent="-168275" algn="l" rtl="0" eaLnBrk="1" fontAlgn="base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70C0"/>
              </a:buClr>
              <a:buSzPct val="90000"/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5pPr>
            <a:lvl6pPr marL="2001838" indent="-168275" algn="l" rtl="0" eaLnBrk="1" fontAlgn="base" hangingPunct="1">
              <a:lnSpc>
                <a:spcPct val="90000"/>
              </a:lnSpc>
              <a:spcBef>
                <a:spcPct val="70000"/>
              </a:spcBef>
              <a:spcAft>
                <a:spcPct val="0"/>
              </a:spcAft>
              <a:buClr>
                <a:srgbClr val="2D4A6D"/>
              </a:buClr>
              <a:buSzPct val="90000"/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459038" indent="-168275" algn="l" rtl="0" eaLnBrk="1" fontAlgn="base" hangingPunct="1">
              <a:lnSpc>
                <a:spcPct val="90000"/>
              </a:lnSpc>
              <a:spcBef>
                <a:spcPct val="70000"/>
              </a:spcBef>
              <a:spcAft>
                <a:spcPct val="0"/>
              </a:spcAft>
              <a:buClr>
                <a:srgbClr val="2D4A6D"/>
              </a:buClr>
              <a:buSzPct val="90000"/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916238" indent="-168275" algn="l" rtl="0" eaLnBrk="1" fontAlgn="base" hangingPunct="1">
              <a:lnSpc>
                <a:spcPct val="90000"/>
              </a:lnSpc>
              <a:spcBef>
                <a:spcPct val="70000"/>
              </a:spcBef>
              <a:spcAft>
                <a:spcPct val="0"/>
              </a:spcAft>
              <a:buClr>
                <a:srgbClr val="2D4A6D"/>
              </a:buClr>
              <a:buSzPct val="90000"/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373438" indent="-168275" algn="l" rtl="0" eaLnBrk="1" fontAlgn="base" hangingPunct="1">
              <a:lnSpc>
                <a:spcPct val="90000"/>
              </a:lnSpc>
              <a:spcBef>
                <a:spcPct val="70000"/>
              </a:spcBef>
              <a:spcAft>
                <a:spcPct val="0"/>
              </a:spcAft>
              <a:buClr>
                <a:srgbClr val="2D4A6D"/>
              </a:buClr>
              <a:buSzPct val="90000"/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0"/>
            <a:r>
              <a:rPr lang="en-US" sz="2400" b="0" kern="0" dirty="0">
                <a:solidFill>
                  <a:srgbClr val="000000"/>
                </a:solidFill>
              </a:rPr>
              <a:t>Share many Excel power tool features</a:t>
            </a:r>
          </a:p>
          <a:p>
            <a:pPr lvl="0"/>
            <a:r>
              <a:rPr lang="en-US" sz="2400" b="0" kern="0" dirty="0">
                <a:solidFill>
                  <a:srgbClr val="000000"/>
                </a:solidFill>
              </a:rPr>
              <a:t>Data sources: include files, on-premises databases, cloud data sources, and SaaS providers</a:t>
            </a:r>
          </a:p>
          <a:p>
            <a:pPr lvl="0"/>
            <a:r>
              <a:rPr lang="en-US" sz="2400" b="0" kern="0" dirty="0">
                <a:solidFill>
                  <a:srgbClr val="000000"/>
                </a:solidFill>
              </a:rPr>
              <a:t>Transformation: apply same transformations and formatting in Power Query Editor as with Excel</a:t>
            </a:r>
          </a:p>
          <a:p>
            <a:pPr lvl="0"/>
            <a:r>
              <a:rPr lang="en-US" sz="2400" b="0" kern="0" dirty="0">
                <a:solidFill>
                  <a:srgbClr val="000000"/>
                </a:solidFill>
              </a:rPr>
              <a:t>Reports: create stunning reports for publication</a:t>
            </a:r>
          </a:p>
          <a:p>
            <a:pPr lvl="0"/>
            <a:r>
              <a:rPr lang="en-US" sz="2400" b="0" kern="0" dirty="0">
                <a:solidFill>
                  <a:srgbClr val="000000"/>
                </a:solidFill>
              </a:rPr>
              <a:t>Dashboards: create dashboards using tiles from different reports and share them with colleagues</a:t>
            </a:r>
          </a:p>
          <a:p>
            <a:pPr lvl="0"/>
            <a:r>
              <a:rPr lang="en-US" sz="2400" b="0" kern="0" dirty="0">
                <a:solidFill>
                  <a:srgbClr val="000000"/>
                </a:solidFill>
              </a:rPr>
              <a:t>Power BI Mobile: app for iOS and Android</a:t>
            </a:r>
          </a:p>
        </p:txBody>
      </p:sp>
    </p:spTree>
    <p:extLst>
      <p:ext uri="{BB962C8B-B14F-4D97-AF65-F5344CB8AC3E}">
        <p14:creationId xmlns:p14="http://schemas.microsoft.com/office/powerpoint/2010/main" val="208897703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6f85656e-80a4-4c4d-9d9b-144872e84f9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Power BI Report Server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8788" y="1021215"/>
            <a:ext cx="8119156" cy="5147356"/>
          </a:xfrm>
          <a:prstGeom prst="rect">
            <a:avLst/>
          </a:prstGeom>
        </p:spPr>
        <p:txBody>
          <a:bodyPr/>
          <a:lstStyle>
            <a:lvl1pPr marL="174625" indent="-174625" algn="l" rtl="0" eaLnBrk="1" fontAlgn="base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70C0"/>
              </a:buClr>
              <a:buSzPct val="90000"/>
              <a:buFont typeface="Arial" pitchFamily="34" charset="0"/>
              <a:buChar char="•"/>
              <a:defRPr sz="28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1pPr>
            <a:lvl2pPr marL="458788" indent="-169863" algn="l" rtl="0" eaLnBrk="1" fontAlgn="base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70C0"/>
              </a:buClr>
              <a:buSzPct val="80000"/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2pPr>
            <a:lvl3pPr marL="854075" indent="-173038" algn="l" rtl="0" eaLnBrk="1" fontAlgn="base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70C0"/>
              </a:buClr>
              <a:buSzPct val="80000"/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3pPr>
            <a:lvl4pPr marL="1254125" indent="-165100" algn="l" rtl="0" eaLnBrk="1" fontAlgn="base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70C0"/>
              </a:buClr>
              <a:buSzPct val="90000"/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4pPr>
            <a:lvl5pPr marL="1544638" indent="-168275" algn="l" rtl="0" eaLnBrk="1" fontAlgn="base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70C0"/>
              </a:buClr>
              <a:buSzPct val="90000"/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5pPr>
            <a:lvl6pPr marL="2001838" indent="-168275" algn="l" rtl="0" eaLnBrk="1" fontAlgn="base" hangingPunct="1">
              <a:lnSpc>
                <a:spcPct val="90000"/>
              </a:lnSpc>
              <a:spcBef>
                <a:spcPct val="70000"/>
              </a:spcBef>
              <a:spcAft>
                <a:spcPct val="0"/>
              </a:spcAft>
              <a:buClr>
                <a:srgbClr val="2D4A6D"/>
              </a:buClr>
              <a:buSzPct val="90000"/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459038" indent="-168275" algn="l" rtl="0" eaLnBrk="1" fontAlgn="base" hangingPunct="1">
              <a:lnSpc>
                <a:spcPct val="90000"/>
              </a:lnSpc>
              <a:spcBef>
                <a:spcPct val="70000"/>
              </a:spcBef>
              <a:spcAft>
                <a:spcPct val="0"/>
              </a:spcAft>
              <a:buClr>
                <a:srgbClr val="2D4A6D"/>
              </a:buClr>
              <a:buSzPct val="90000"/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916238" indent="-168275" algn="l" rtl="0" eaLnBrk="1" fontAlgn="base" hangingPunct="1">
              <a:lnSpc>
                <a:spcPct val="90000"/>
              </a:lnSpc>
              <a:spcBef>
                <a:spcPct val="70000"/>
              </a:spcBef>
              <a:spcAft>
                <a:spcPct val="0"/>
              </a:spcAft>
              <a:buClr>
                <a:srgbClr val="2D4A6D"/>
              </a:buClr>
              <a:buSzPct val="90000"/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373438" indent="-168275" algn="l" rtl="0" eaLnBrk="1" fontAlgn="base" hangingPunct="1">
              <a:lnSpc>
                <a:spcPct val="90000"/>
              </a:lnSpc>
              <a:spcBef>
                <a:spcPct val="70000"/>
              </a:spcBef>
              <a:spcAft>
                <a:spcPct val="0"/>
              </a:spcAft>
              <a:buClr>
                <a:srgbClr val="2D4A6D"/>
              </a:buClr>
              <a:buSzPct val="90000"/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0"/>
            <a:r>
              <a:rPr lang="en-US" b="0" kern="0" dirty="0">
                <a:solidFill>
                  <a:srgbClr val="000000"/>
                </a:solidFill>
              </a:rPr>
              <a:t>On-premises report server for in-house reporting</a:t>
            </a:r>
          </a:p>
          <a:p>
            <a:pPr lvl="0"/>
            <a:r>
              <a:rPr lang="en-US" b="0" kern="0" dirty="0">
                <a:solidFill>
                  <a:srgbClr val="000000"/>
                </a:solidFill>
              </a:rPr>
              <a:t>Uses SSRS reporting tools</a:t>
            </a:r>
          </a:p>
          <a:p>
            <a:pPr lvl="0"/>
            <a:r>
              <a:rPr lang="en-US" b="0" kern="0" dirty="0">
                <a:solidFill>
                  <a:srgbClr val="000000"/>
                </a:solidFill>
              </a:rPr>
              <a:t>Functionality of SSRS, and more</a:t>
            </a:r>
          </a:p>
          <a:p>
            <a:pPr lvl="0"/>
            <a:r>
              <a:rPr lang="en-US" b="0" kern="0" dirty="0">
                <a:solidFill>
                  <a:srgbClr val="000000"/>
                </a:solidFill>
              </a:rPr>
              <a:t>Hosts:</a:t>
            </a:r>
          </a:p>
          <a:p>
            <a:pPr lvl="1"/>
            <a:r>
              <a:rPr lang="en-US" b="0" kern="0" dirty="0">
                <a:solidFill>
                  <a:srgbClr val="000000"/>
                </a:solidFill>
              </a:rPr>
              <a:t>Power BI reports</a:t>
            </a:r>
          </a:p>
          <a:p>
            <a:pPr lvl="1"/>
            <a:r>
              <a:rPr lang="en-US" b="0" kern="0" dirty="0">
                <a:solidFill>
                  <a:srgbClr val="000000"/>
                </a:solidFill>
              </a:rPr>
              <a:t>Paginated reports</a:t>
            </a:r>
          </a:p>
          <a:p>
            <a:pPr lvl="1"/>
            <a:r>
              <a:rPr lang="en-US" b="0" kern="0" dirty="0">
                <a:solidFill>
                  <a:srgbClr val="000000"/>
                </a:solidFill>
              </a:rPr>
              <a:t>Mobile reports</a:t>
            </a:r>
          </a:p>
          <a:p>
            <a:pPr lvl="0"/>
            <a:r>
              <a:rPr lang="en-US" b="0" kern="0" dirty="0">
                <a:solidFill>
                  <a:srgbClr val="000000"/>
                </a:solidFill>
              </a:rPr>
              <a:t>Requires an instance of SQL Server during configuration stage </a:t>
            </a:r>
          </a:p>
        </p:txBody>
      </p:sp>
    </p:spTree>
    <p:extLst>
      <p:ext uri="{BB962C8B-B14F-4D97-AF65-F5344CB8AC3E}">
        <p14:creationId xmlns:p14="http://schemas.microsoft.com/office/powerpoint/2010/main" val="402738951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519895-611C-438A-A020-FEEDA9D8E5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Different Between Types of Virtual Columns</a:t>
            </a:r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29C547CB-5E36-4998-B48D-46BFA226BF5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97049281"/>
              </p:ext>
            </p:extLst>
          </p:nvPr>
        </p:nvGraphicFramePr>
        <p:xfrm>
          <a:off x="300251" y="1020763"/>
          <a:ext cx="8625385" cy="38760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159884">
                  <a:extLst>
                    <a:ext uri="{9D8B030D-6E8A-4147-A177-3AD203B41FA5}">
                      <a16:colId xmlns:a16="http://schemas.microsoft.com/office/drawing/2014/main" val="2947247923"/>
                    </a:ext>
                  </a:extLst>
                </a:gridCol>
                <a:gridCol w="4465501">
                  <a:extLst>
                    <a:ext uri="{9D8B030D-6E8A-4147-A177-3AD203B41FA5}">
                      <a16:colId xmlns:a16="http://schemas.microsoft.com/office/drawing/2014/main" val="20176904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Data Loading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Reporting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40961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M-Script based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DAX based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09618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Evaluated during Transformation rendering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Evaluated during report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49797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Data Stored after transformation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Store only formula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59969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Need more memory/storage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Need less memory/storage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51195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Faster display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Slower display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99656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Cannot use DAX functions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Can use DAX functions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02537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Measures are no meaning here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Can use measures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31325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After generated, it is like other loaded fields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The value rendered is context how its is applied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54673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993676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CC2FA8-06C3-41C3-A075-5AC8E41805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3-Teir Architecture</a:t>
            </a:r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91E09651-8DD4-4A5F-971A-A76027C5FFDA}"/>
              </a:ext>
            </a:extLst>
          </p:cNvPr>
          <p:cNvGrpSpPr/>
          <p:nvPr/>
        </p:nvGrpSpPr>
        <p:grpSpPr>
          <a:xfrm>
            <a:off x="342900" y="1124410"/>
            <a:ext cx="4987527" cy="939715"/>
            <a:chOff x="296620" y="1292600"/>
            <a:chExt cx="3839129" cy="771525"/>
          </a:xfrm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9E0366B4-84E6-4E81-B14E-4358BB7D6FFA}"/>
                </a:ext>
              </a:extLst>
            </p:cNvPr>
            <p:cNvSpPr/>
            <p:nvPr/>
          </p:nvSpPr>
          <p:spPr bwMode="auto">
            <a:xfrm>
              <a:off x="1866032" y="1292600"/>
              <a:ext cx="2269717" cy="771525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vert="horz" wrap="square" lIns="182880" tIns="45720" rIns="18288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endParaRP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5DD8E20B-AC33-47F9-AEBE-558937B36FC1}"/>
                </a:ext>
              </a:extLst>
            </p:cNvPr>
            <p:cNvSpPr txBox="1"/>
            <p:nvPr/>
          </p:nvSpPr>
          <p:spPr>
            <a:xfrm>
              <a:off x="296620" y="1483143"/>
              <a:ext cx="156941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Presentation</a:t>
              </a:r>
            </a:p>
          </p:txBody>
        </p:sp>
      </p:grpSp>
      <p:sp>
        <p:nvSpPr>
          <p:cNvPr id="32" name="Arrow: Striped Right 31">
            <a:extLst>
              <a:ext uri="{FF2B5EF4-FFF2-40B4-BE49-F238E27FC236}">
                <a16:creationId xmlns:a16="http://schemas.microsoft.com/office/drawing/2014/main" id="{194CF1F7-AE8F-4223-BE94-D0963A321CEC}"/>
              </a:ext>
            </a:extLst>
          </p:cNvPr>
          <p:cNvSpPr/>
          <p:nvPr/>
        </p:nvSpPr>
        <p:spPr bwMode="auto">
          <a:xfrm>
            <a:off x="5317727" y="1510646"/>
            <a:ext cx="781050" cy="369332"/>
          </a:xfrm>
          <a:prstGeom prst="stripedRightArrow">
            <a:avLst/>
          </a:prstGeom>
          <a:gradFill rotWithShape="1">
            <a:gsLst>
              <a:gs pos="0">
                <a:srgbClr val="E4CD9A"/>
              </a:gs>
              <a:gs pos="100000">
                <a:srgbClr val="EEEFD7"/>
              </a:gs>
            </a:gsLst>
            <a:lin ang="27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dist="35921" dir="2700000" algn="ctr" rotWithShape="0">
              <a:srgbClr val="AFAFAF"/>
            </a:outerShdw>
          </a:effectLst>
        </p:spPr>
        <p:txBody>
          <a:bodyPr vert="horz" wrap="square" lIns="182880" tIns="45720" rIns="18288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53A74247-7462-4C14-B93E-1032535FFA4C}"/>
              </a:ext>
            </a:extLst>
          </p:cNvPr>
          <p:cNvSpPr txBox="1"/>
          <p:nvPr/>
        </p:nvSpPr>
        <p:spPr>
          <a:xfrm>
            <a:off x="6123584" y="1499901"/>
            <a:ext cx="29145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HTML5, Applet, Flash</a:t>
            </a:r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F2012FB2-CB7A-4B2B-AE00-0203BAC9CFDC}"/>
              </a:ext>
            </a:extLst>
          </p:cNvPr>
          <p:cNvGrpSpPr/>
          <p:nvPr/>
        </p:nvGrpSpPr>
        <p:grpSpPr>
          <a:xfrm>
            <a:off x="214313" y="2277094"/>
            <a:ext cx="5116113" cy="1023617"/>
            <a:chOff x="147801" y="1292600"/>
            <a:chExt cx="3938108" cy="840410"/>
          </a:xfrm>
        </p:grpSpPr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688B8039-288D-415A-9F88-913A3CB266F7}"/>
                </a:ext>
              </a:extLst>
            </p:cNvPr>
            <p:cNvSpPr/>
            <p:nvPr/>
          </p:nvSpPr>
          <p:spPr bwMode="auto">
            <a:xfrm>
              <a:off x="1816192" y="1292600"/>
              <a:ext cx="2269717" cy="84041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vert="horz" wrap="square" lIns="182880" tIns="45720" rIns="18288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endParaRPr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BE9D0E2E-274B-49DA-9DD1-9DD85F0CCEA8}"/>
                </a:ext>
              </a:extLst>
            </p:cNvPr>
            <p:cNvSpPr txBox="1"/>
            <p:nvPr/>
          </p:nvSpPr>
          <p:spPr>
            <a:xfrm>
              <a:off x="147801" y="1483143"/>
              <a:ext cx="196509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Business Logic</a:t>
              </a:r>
            </a:p>
          </p:txBody>
        </p:sp>
      </p:grpSp>
      <p:sp>
        <p:nvSpPr>
          <p:cNvPr id="42" name="Arrow: Striped Right 41">
            <a:extLst>
              <a:ext uri="{FF2B5EF4-FFF2-40B4-BE49-F238E27FC236}">
                <a16:creationId xmlns:a16="http://schemas.microsoft.com/office/drawing/2014/main" id="{DB3B53A8-B5F8-4DAE-8509-5FA1ADAE13AB}"/>
              </a:ext>
            </a:extLst>
          </p:cNvPr>
          <p:cNvSpPr/>
          <p:nvPr/>
        </p:nvSpPr>
        <p:spPr bwMode="auto">
          <a:xfrm>
            <a:off x="5278780" y="2671426"/>
            <a:ext cx="781050" cy="369332"/>
          </a:xfrm>
          <a:prstGeom prst="stripedRightArrow">
            <a:avLst/>
          </a:prstGeom>
          <a:gradFill rotWithShape="1">
            <a:gsLst>
              <a:gs pos="0">
                <a:srgbClr val="E4CD9A"/>
              </a:gs>
              <a:gs pos="100000">
                <a:srgbClr val="EEEFD7"/>
              </a:gs>
            </a:gsLst>
            <a:lin ang="27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dist="35921" dir="2700000" algn="ctr" rotWithShape="0">
              <a:srgbClr val="AFAFAF"/>
            </a:outerShdw>
          </a:effectLst>
        </p:spPr>
        <p:txBody>
          <a:bodyPr vert="horz" wrap="square" lIns="182880" tIns="45720" rIns="18288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FF31B924-7E7D-48B7-9501-44AB8F1B73C5}"/>
              </a:ext>
            </a:extLst>
          </p:cNvPr>
          <p:cNvSpPr txBox="1"/>
          <p:nvPr/>
        </p:nvSpPr>
        <p:spPr>
          <a:xfrm>
            <a:off x="6168629" y="2430660"/>
            <a:ext cx="77136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PHP</a:t>
            </a:r>
          </a:p>
          <a:p>
            <a:r>
              <a:rPr lang="en-US" dirty="0"/>
              <a:t>Java</a:t>
            </a:r>
          </a:p>
          <a:p>
            <a:r>
              <a:rPr lang="en-US" dirty="0"/>
              <a:t>.NET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2A613601-9BBB-4C59-8FD9-C4EF4847048B}"/>
              </a:ext>
            </a:extLst>
          </p:cNvPr>
          <p:cNvGrpSpPr/>
          <p:nvPr/>
        </p:nvGrpSpPr>
        <p:grpSpPr>
          <a:xfrm>
            <a:off x="460373" y="3484858"/>
            <a:ext cx="4877800" cy="950532"/>
            <a:chOff x="360567" y="1292600"/>
            <a:chExt cx="3754668" cy="780406"/>
          </a:xfrm>
        </p:grpSpPr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F58571E8-1151-F88E-0F21-FE7D99E0C532}"/>
                </a:ext>
              </a:extLst>
            </p:cNvPr>
            <p:cNvSpPr/>
            <p:nvPr/>
          </p:nvSpPr>
          <p:spPr bwMode="auto">
            <a:xfrm>
              <a:off x="1845518" y="1292600"/>
              <a:ext cx="2269717" cy="780406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vert="horz" wrap="square" lIns="182880" tIns="45720" rIns="18288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endParaRP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06227C78-B183-54DC-8DB4-5CE2B056E9C5}"/>
                </a:ext>
              </a:extLst>
            </p:cNvPr>
            <p:cNvSpPr txBox="1"/>
            <p:nvPr/>
          </p:nvSpPr>
          <p:spPr>
            <a:xfrm>
              <a:off x="360567" y="1483143"/>
              <a:ext cx="150317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Persistency</a:t>
              </a:r>
            </a:p>
          </p:txBody>
        </p:sp>
      </p:grpSp>
      <p:sp>
        <p:nvSpPr>
          <p:cNvPr id="44" name="Arrow: Striped Right 43">
            <a:extLst>
              <a:ext uri="{FF2B5EF4-FFF2-40B4-BE49-F238E27FC236}">
                <a16:creationId xmlns:a16="http://schemas.microsoft.com/office/drawing/2014/main" id="{7A0AC600-3904-602F-3857-381533400A45}"/>
              </a:ext>
            </a:extLst>
          </p:cNvPr>
          <p:cNvSpPr/>
          <p:nvPr/>
        </p:nvSpPr>
        <p:spPr bwMode="auto">
          <a:xfrm>
            <a:off x="5328985" y="3774415"/>
            <a:ext cx="781050" cy="369332"/>
          </a:xfrm>
          <a:prstGeom prst="stripedRightArrow">
            <a:avLst/>
          </a:prstGeom>
          <a:gradFill rotWithShape="1">
            <a:gsLst>
              <a:gs pos="0">
                <a:srgbClr val="E4CD9A"/>
              </a:gs>
              <a:gs pos="100000">
                <a:srgbClr val="EEEFD7"/>
              </a:gs>
            </a:gsLst>
            <a:lin ang="27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dist="35921" dir="2700000" algn="ctr" rotWithShape="0">
              <a:srgbClr val="AFAFAF"/>
            </a:outerShdw>
          </a:effectLst>
        </p:spPr>
        <p:txBody>
          <a:bodyPr vert="horz" wrap="square" lIns="182880" tIns="45720" rIns="18288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EFF98672-69B4-B84D-3DE9-CE93AA6B524F}"/>
              </a:ext>
            </a:extLst>
          </p:cNvPr>
          <p:cNvSpPr txBox="1"/>
          <p:nvPr/>
        </p:nvSpPr>
        <p:spPr>
          <a:xfrm>
            <a:off x="6123584" y="3533649"/>
            <a:ext cx="271260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DBMS</a:t>
            </a:r>
          </a:p>
          <a:p>
            <a:r>
              <a:rPr lang="en-US" dirty="0"/>
              <a:t>Other Data Sources</a:t>
            </a:r>
          </a:p>
        </p:txBody>
      </p:sp>
      <p:pic>
        <p:nvPicPr>
          <p:cNvPr id="1026" name="Picture 2" descr="What Is A Browser? - Ultimate Marketing Dictionary">
            <a:extLst>
              <a:ext uri="{FF2B5EF4-FFF2-40B4-BE49-F238E27FC236}">
                <a16:creationId xmlns:a16="http://schemas.microsoft.com/office/drawing/2014/main" id="{4347B233-F0DC-079F-56DE-4E6F7E52E8D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325" b="43460"/>
          <a:stretch/>
        </p:blipFill>
        <p:spPr bwMode="auto">
          <a:xfrm>
            <a:off x="2460820" y="1227826"/>
            <a:ext cx="2857500" cy="771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Web Server Symbol Free PNG Image｜Illustoon">
            <a:extLst>
              <a:ext uri="{FF2B5EF4-FFF2-40B4-BE49-F238E27FC236}">
                <a16:creationId xmlns:a16="http://schemas.microsoft.com/office/drawing/2014/main" id="{E6C7EF92-FEB6-1AAD-C74D-D018B58EC87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373" b="5620"/>
          <a:stretch/>
        </p:blipFill>
        <p:spPr bwMode="auto">
          <a:xfrm>
            <a:off x="4158515" y="2353386"/>
            <a:ext cx="1065865" cy="8634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Database Server Symbol Free PNG Image｜Illustoon">
            <a:extLst>
              <a:ext uri="{FF2B5EF4-FFF2-40B4-BE49-F238E27FC236}">
                <a16:creationId xmlns:a16="http://schemas.microsoft.com/office/drawing/2014/main" id="{E04CE1DB-6808-1A5B-2834-8F6107D1B44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896" t="11852" r="15524" b="6188"/>
          <a:stretch/>
        </p:blipFill>
        <p:spPr bwMode="auto">
          <a:xfrm>
            <a:off x="4304231" y="3495675"/>
            <a:ext cx="820706" cy="9397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9407828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CC2FA8-06C3-41C3-A075-5AC8E41805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Single Page Application</a:t>
            </a:r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91E09651-8DD4-4A5F-971A-A76027C5FFDA}"/>
              </a:ext>
            </a:extLst>
          </p:cNvPr>
          <p:cNvGrpSpPr/>
          <p:nvPr/>
        </p:nvGrpSpPr>
        <p:grpSpPr>
          <a:xfrm>
            <a:off x="342900" y="1124410"/>
            <a:ext cx="4987527" cy="939715"/>
            <a:chOff x="296620" y="1292600"/>
            <a:chExt cx="3839129" cy="771525"/>
          </a:xfrm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9E0366B4-84E6-4E81-B14E-4358BB7D6FFA}"/>
                </a:ext>
              </a:extLst>
            </p:cNvPr>
            <p:cNvSpPr/>
            <p:nvPr/>
          </p:nvSpPr>
          <p:spPr bwMode="auto">
            <a:xfrm>
              <a:off x="1866032" y="1292600"/>
              <a:ext cx="2269717" cy="771525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vert="horz" wrap="square" lIns="182880" tIns="45720" rIns="18288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endParaRP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5DD8E20B-AC33-47F9-AEBE-558937B36FC1}"/>
                </a:ext>
              </a:extLst>
            </p:cNvPr>
            <p:cNvSpPr txBox="1"/>
            <p:nvPr/>
          </p:nvSpPr>
          <p:spPr>
            <a:xfrm>
              <a:off x="296620" y="1483143"/>
              <a:ext cx="156941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Presentation</a:t>
              </a:r>
            </a:p>
          </p:txBody>
        </p:sp>
      </p:grpSp>
      <p:sp>
        <p:nvSpPr>
          <p:cNvPr id="32" name="Arrow: Striped Right 31">
            <a:extLst>
              <a:ext uri="{FF2B5EF4-FFF2-40B4-BE49-F238E27FC236}">
                <a16:creationId xmlns:a16="http://schemas.microsoft.com/office/drawing/2014/main" id="{194CF1F7-AE8F-4223-BE94-D0963A321CEC}"/>
              </a:ext>
            </a:extLst>
          </p:cNvPr>
          <p:cNvSpPr/>
          <p:nvPr/>
        </p:nvSpPr>
        <p:spPr bwMode="auto">
          <a:xfrm>
            <a:off x="5317727" y="1510646"/>
            <a:ext cx="781050" cy="369332"/>
          </a:xfrm>
          <a:prstGeom prst="stripedRightArrow">
            <a:avLst/>
          </a:prstGeom>
          <a:gradFill rotWithShape="1">
            <a:gsLst>
              <a:gs pos="0">
                <a:srgbClr val="E4CD9A"/>
              </a:gs>
              <a:gs pos="100000">
                <a:srgbClr val="EEEFD7"/>
              </a:gs>
            </a:gsLst>
            <a:lin ang="27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dist="35921" dir="2700000" algn="ctr" rotWithShape="0">
              <a:srgbClr val="AFAFAF"/>
            </a:outerShdw>
          </a:effectLst>
        </p:spPr>
        <p:txBody>
          <a:bodyPr vert="horz" wrap="square" lIns="182880" tIns="45720" rIns="18288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53A74247-7462-4C14-B93E-1032535FFA4C}"/>
              </a:ext>
            </a:extLst>
          </p:cNvPr>
          <p:cNvSpPr txBox="1"/>
          <p:nvPr/>
        </p:nvSpPr>
        <p:spPr>
          <a:xfrm>
            <a:off x="6123584" y="1499901"/>
            <a:ext cx="23887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Angular, ReactJS</a:t>
            </a:r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F2012FB2-CB7A-4B2B-AE00-0203BAC9CFDC}"/>
              </a:ext>
            </a:extLst>
          </p:cNvPr>
          <p:cNvGrpSpPr/>
          <p:nvPr/>
        </p:nvGrpSpPr>
        <p:grpSpPr>
          <a:xfrm>
            <a:off x="214313" y="2277094"/>
            <a:ext cx="5116113" cy="1023617"/>
            <a:chOff x="147801" y="1292600"/>
            <a:chExt cx="3938108" cy="840410"/>
          </a:xfrm>
        </p:grpSpPr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688B8039-288D-415A-9F88-913A3CB266F7}"/>
                </a:ext>
              </a:extLst>
            </p:cNvPr>
            <p:cNvSpPr/>
            <p:nvPr/>
          </p:nvSpPr>
          <p:spPr bwMode="auto">
            <a:xfrm>
              <a:off x="1816192" y="1292600"/>
              <a:ext cx="2269717" cy="84041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vert="horz" wrap="square" lIns="182880" tIns="45720" rIns="18288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endParaRPr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BE9D0E2E-274B-49DA-9DD1-9DD85F0CCEA8}"/>
                </a:ext>
              </a:extLst>
            </p:cNvPr>
            <p:cNvSpPr txBox="1"/>
            <p:nvPr/>
          </p:nvSpPr>
          <p:spPr>
            <a:xfrm>
              <a:off x="147801" y="1483143"/>
              <a:ext cx="196509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Business Logic</a:t>
              </a:r>
            </a:p>
          </p:txBody>
        </p:sp>
      </p:grpSp>
      <p:sp>
        <p:nvSpPr>
          <p:cNvPr id="42" name="Arrow: Striped Right 41">
            <a:extLst>
              <a:ext uri="{FF2B5EF4-FFF2-40B4-BE49-F238E27FC236}">
                <a16:creationId xmlns:a16="http://schemas.microsoft.com/office/drawing/2014/main" id="{DB3B53A8-B5F8-4DAE-8509-5FA1ADAE13AB}"/>
              </a:ext>
            </a:extLst>
          </p:cNvPr>
          <p:cNvSpPr/>
          <p:nvPr/>
        </p:nvSpPr>
        <p:spPr bwMode="auto">
          <a:xfrm>
            <a:off x="5278780" y="2671426"/>
            <a:ext cx="781050" cy="369332"/>
          </a:xfrm>
          <a:prstGeom prst="stripedRightArrow">
            <a:avLst/>
          </a:prstGeom>
          <a:gradFill rotWithShape="1">
            <a:gsLst>
              <a:gs pos="0">
                <a:srgbClr val="E4CD9A"/>
              </a:gs>
              <a:gs pos="100000">
                <a:srgbClr val="EEEFD7"/>
              </a:gs>
            </a:gsLst>
            <a:lin ang="27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dist="35921" dir="2700000" algn="ctr" rotWithShape="0">
              <a:srgbClr val="AFAFAF"/>
            </a:outerShdw>
          </a:effectLst>
        </p:spPr>
        <p:txBody>
          <a:bodyPr vert="horz" wrap="square" lIns="182880" tIns="45720" rIns="18288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FF31B924-7E7D-48B7-9501-44AB8F1B73C5}"/>
              </a:ext>
            </a:extLst>
          </p:cNvPr>
          <p:cNvSpPr txBox="1"/>
          <p:nvPr/>
        </p:nvSpPr>
        <p:spPr>
          <a:xfrm>
            <a:off x="6168629" y="2430660"/>
            <a:ext cx="77136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PHP</a:t>
            </a:r>
          </a:p>
          <a:p>
            <a:r>
              <a:rPr lang="en-US" dirty="0"/>
              <a:t>Java</a:t>
            </a:r>
          </a:p>
          <a:p>
            <a:r>
              <a:rPr lang="en-US" dirty="0"/>
              <a:t>.NET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2A613601-9BBB-4C59-8FD9-C4EF4847048B}"/>
              </a:ext>
            </a:extLst>
          </p:cNvPr>
          <p:cNvGrpSpPr/>
          <p:nvPr/>
        </p:nvGrpSpPr>
        <p:grpSpPr>
          <a:xfrm>
            <a:off x="460373" y="3484858"/>
            <a:ext cx="4877800" cy="950532"/>
            <a:chOff x="360567" y="1292600"/>
            <a:chExt cx="3754668" cy="780406"/>
          </a:xfrm>
        </p:grpSpPr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F58571E8-1151-F88E-0F21-FE7D99E0C532}"/>
                </a:ext>
              </a:extLst>
            </p:cNvPr>
            <p:cNvSpPr/>
            <p:nvPr/>
          </p:nvSpPr>
          <p:spPr bwMode="auto">
            <a:xfrm>
              <a:off x="1845518" y="1292600"/>
              <a:ext cx="2269717" cy="780406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vert="horz" wrap="square" lIns="182880" tIns="45720" rIns="18288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endParaRP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06227C78-B183-54DC-8DB4-5CE2B056E9C5}"/>
                </a:ext>
              </a:extLst>
            </p:cNvPr>
            <p:cNvSpPr txBox="1"/>
            <p:nvPr/>
          </p:nvSpPr>
          <p:spPr>
            <a:xfrm>
              <a:off x="360567" y="1483143"/>
              <a:ext cx="150317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Persistency</a:t>
              </a:r>
            </a:p>
          </p:txBody>
        </p:sp>
      </p:grpSp>
      <p:sp>
        <p:nvSpPr>
          <p:cNvPr id="44" name="Arrow: Striped Right 43">
            <a:extLst>
              <a:ext uri="{FF2B5EF4-FFF2-40B4-BE49-F238E27FC236}">
                <a16:creationId xmlns:a16="http://schemas.microsoft.com/office/drawing/2014/main" id="{7A0AC600-3904-602F-3857-381533400A45}"/>
              </a:ext>
            </a:extLst>
          </p:cNvPr>
          <p:cNvSpPr/>
          <p:nvPr/>
        </p:nvSpPr>
        <p:spPr bwMode="auto">
          <a:xfrm>
            <a:off x="5328985" y="3774415"/>
            <a:ext cx="781050" cy="369332"/>
          </a:xfrm>
          <a:prstGeom prst="stripedRightArrow">
            <a:avLst/>
          </a:prstGeom>
          <a:gradFill rotWithShape="1">
            <a:gsLst>
              <a:gs pos="0">
                <a:srgbClr val="E4CD9A"/>
              </a:gs>
              <a:gs pos="100000">
                <a:srgbClr val="EEEFD7"/>
              </a:gs>
            </a:gsLst>
            <a:lin ang="27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dist="35921" dir="2700000" algn="ctr" rotWithShape="0">
              <a:srgbClr val="AFAFAF"/>
            </a:outerShdw>
          </a:effectLst>
        </p:spPr>
        <p:txBody>
          <a:bodyPr vert="horz" wrap="square" lIns="182880" tIns="45720" rIns="18288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EFF98672-69B4-B84D-3DE9-CE93AA6B524F}"/>
              </a:ext>
            </a:extLst>
          </p:cNvPr>
          <p:cNvSpPr txBox="1"/>
          <p:nvPr/>
        </p:nvSpPr>
        <p:spPr>
          <a:xfrm>
            <a:off x="6123584" y="3533649"/>
            <a:ext cx="271260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DBMS</a:t>
            </a:r>
          </a:p>
          <a:p>
            <a:r>
              <a:rPr lang="en-US" dirty="0"/>
              <a:t>Other Data Sources</a:t>
            </a:r>
          </a:p>
        </p:txBody>
      </p:sp>
      <p:pic>
        <p:nvPicPr>
          <p:cNvPr id="1026" name="Picture 2" descr="What Is A Browser? - Ultimate Marketing Dictionary">
            <a:extLst>
              <a:ext uri="{FF2B5EF4-FFF2-40B4-BE49-F238E27FC236}">
                <a16:creationId xmlns:a16="http://schemas.microsoft.com/office/drawing/2014/main" id="{4347B233-F0DC-079F-56DE-4E6F7E52E8D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325" b="43460"/>
          <a:stretch/>
        </p:blipFill>
        <p:spPr bwMode="auto">
          <a:xfrm>
            <a:off x="2460820" y="1227826"/>
            <a:ext cx="2857500" cy="771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Web Server Symbol Free PNG Image｜Illustoon">
            <a:extLst>
              <a:ext uri="{FF2B5EF4-FFF2-40B4-BE49-F238E27FC236}">
                <a16:creationId xmlns:a16="http://schemas.microsoft.com/office/drawing/2014/main" id="{E6C7EF92-FEB6-1AAD-C74D-D018B58EC87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373" b="5620"/>
          <a:stretch/>
        </p:blipFill>
        <p:spPr bwMode="auto">
          <a:xfrm>
            <a:off x="4158515" y="2353386"/>
            <a:ext cx="1065865" cy="8634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Database Server Symbol Free PNG Image｜Illustoon">
            <a:extLst>
              <a:ext uri="{FF2B5EF4-FFF2-40B4-BE49-F238E27FC236}">
                <a16:creationId xmlns:a16="http://schemas.microsoft.com/office/drawing/2014/main" id="{E04CE1DB-6808-1A5B-2834-8F6107D1B44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896" t="11852" r="15524" b="6188"/>
          <a:stretch/>
        </p:blipFill>
        <p:spPr bwMode="auto">
          <a:xfrm>
            <a:off x="4304231" y="3495675"/>
            <a:ext cx="820706" cy="9397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6" name="Rectangle 45">
            <a:extLst>
              <a:ext uri="{FF2B5EF4-FFF2-40B4-BE49-F238E27FC236}">
                <a16:creationId xmlns:a16="http://schemas.microsoft.com/office/drawing/2014/main" id="{54C5B54B-0886-A524-480F-8D3693B42AAC}"/>
              </a:ext>
            </a:extLst>
          </p:cNvPr>
          <p:cNvSpPr/>
          <p:nvPr/>
        </p:nvSpPr>
        <p:spPr bwMode="auto">
          <a:xfrm>
            <a:off x="2460820" y="2671426"/>
            <a:ext cx="1697695" cy="265464"/>
          </a:xfrm>
          <a:prstGeom prst="rect">
            <a:avLst/>
          </a:prstGeom>
          <a:gradFill rotWithShape="1">
            <a:gsLst>
              <a:gs pos="0">
                <a:srgbClr val="E4CD9A"/>
              </a:gs>
              <a:gs pos="100000">
                <a:srgbClr val="EEEFD7"/>
              </a:gs>
            </a:gsLst>
            <a:lin ang="27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dist="35921" dir="2700000" algn="ctr" rotWithShape="0">
              <a:srgbClr val="AFAFAF"/>
            </a:outerShdw>
          </a:effectLst>
        </p:spPr>
        <p:txBody>
          <a:bodyPr vert="horz" wrap="square" lIns="182880" tIns="45720" rIns="18288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Data Access</a:t>
            </a:r>
          </a:p>
        </p:txBody>
      </p:sp>
    </p:spTree>
    <p:extLst>
      <p:ext uri="{BB962C8B-B14F-4D97-AF65-F5344CB8AC3E}">
        <p14:creationId xmlns:p14="http://schemas.microsoft.com/office/powerpoint/2010/main" val="251661295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CC2FA8-06C3-41C3-A075-5AC8E41805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Remote Procedure Call</a:t>
            </a: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5A4BB100-8885-C2DD-A5C8-4793A8D285A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97209533"/>
              </p:ext>
            </p:extLst>
          </p:nvPr>
        </p:nvGraphicFramePr>
        <p:xfrm>
          <a:off x="838199" y="882650"/>
          <a:ext cx="8162925" cy="31178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824573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CC2FA8-06C3-41C3-A075-5AC8E41805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Web Services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53A74247-7462-4C14-B93E-1032535FFA4C}"/>
              </a:ext>
            </a:extLst>
          </p:cNvPr>
          <p:cNvSpPr txBox="1"/>
          <p:nvPr/>
        </p:nvSpPr>
        <p:spPr>
          <a:xfrm>
            <a:off x="444241" y="1400995"/>
            <a:ext cx="17860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SOAP-Based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FF31B924-7E7D-48B7-9501-44AB8F1B73C5}"/>
              </a:ext>
            </a:extLst>
          </p:cNvPr>
          <p:cNvSpPr txBox="1"/>
          <p:nvPr/>
        </p:nvSpPr>
        <p:spPr>
          <a:xfrm>
            <a:off x="5016274" y="2615841"/>
            <a:ext cx="6864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GET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2D9FA406-F1AF-2CEB-1DD6-8AE498206581}"/>
              </a:ext>
            </a:extLst>
          </p:cNvPr>
          <p:cNvGrpSpPr/>
          <p:nvPr/>
        </p:nvGrpSpPr>
        <p:grpSpPr>
          <a:xfrm>
            <a:off x="179646" y="1927210"/>
            <a:ext cx="3617709" cy="2531814"/>
            <a:chOff x="281320" y="3327385"/>
            <a:chExt cx="3617709" cy="2531814"/>
          </a:xfrm>
        </p:grpSpPr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F58571E8-1151-F88E-0F21-FE7D99E0C532}"/>
                </a:ext>
              </a:extLst>
            </p:cNvPr>
            <p:cNvSpPr/>
            <p:nvPr/>
          </p:nvSpPr>
          <p:spPr bwMode="auto">
            <a:xfrm>
              <a:off x="294150" y="5343525"/>
              <a:ext cx="3604879" cy="515674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vert="horz" wrap="square" lIns="182880" tIns="45720" rIns="18288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</a:rPr>
                <a:t>TCP/IP</a:t>
              </a:r>
            </a:p>
          </p:txBody>
        </p:sp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B4ED1F70-06C9-AA5C-4DDB-B83830F25655}"/>
                </a:ext>
              </a:extLst>
            </p:cNvPr>
            <p:cNvSpPr/>
            <p:nvPr/>
          </p:nvSpPr>
          <p:spPr bwMode="auto">
            <a:xfrm>
              <a:off x="281320" y="4827851"/>
              <a:ext cx="3604879" cy="515674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vert="horz" wrap="square" lIns="182880" tIns="45720" rIns="18288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</a:rPr>
                <a:t>HTTP</a:t>
              </a:r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5BEDCFB1-7105-4876-5AFF-D4887C15E6E8}"/>
                </a:ext>
              </a:extLst>
            </p:cNvPr>
            <p:cNvSpPr/>
            <p:nvPr/>
          </p:nvSpPr>
          <p:spPr bwMode="auto">
            <a:xfrm>
              <a:off x="281320" y="4312177"/>
              <a:ext cx="3604879" cy="515674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vert="horz" wrap="square" lIns="182880" tIns="45720" rIns="18288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</a:rPr>
                <a:t>XML</a:t>
              </a: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6DF4E5AC-96E3-2A88-6C83-FCCFAEDDDECA}"/>
                </a:ext>
              </a:extLst>
            </p:cNvPr>
            <p:cNvSpPr/>
            <p:nvPr/>
          </p:nvSpPr>
          <p:spPr bwMode="auto">
            <a:xfrm>
              <a:off x="281320" y="3836717"/>
              <a:ext cx="3604879" cy="515674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vert="horz" wrap="square" lIns="182880" tIns="45720" rIns="18288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</a:rPr>
                <a:t>SOAP</a:t>
              </a: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8EB5EE81-0851-A9BD-461A-C48D9A30C5CF}"/>
                </a:ext>
              </a:extLst>
            </p:cNvPr>
            <p:cNvSpPr/>
            <p:nvPr/>
          </p:nvSpPr>
          <p:spPr bwMode="auto">
            <a:xfrm>
              <a:off x="281321" y="3327385"/>
              <a:ext cx="1118854" cy="515674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vert="horz" wrap="square" lIns="182880" tIns="45720" rIns="18288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</a:rPr>
                <a:t>UDDI</a:t>
              </a: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41FA312E-0207-E8CC-E468-D8791C4ADA01}"/>
                </a:ext>
              </a:extLst>
            </p:cNvPr>
            <p:cNvSpPr/>
            <p:nvPr/>
          </p:nvSpPr>
          <p:spPr bwMode="auto">
            <a:xfrm>
              <a:off x="1400174" y="3327385"/>
              <a:ext cx="1228725" cy="515674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vert="horz" wrap="square" lIns="182880" tIns="45720" rIns="18288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</a:rPr>
                <a:t>DISCO</a:t>
              </a: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5D9F7E44-E367-D6CB-15CF-CEE4CD548B86}"/>
                </a:ext>
              </a:extLst>
            </p:cNvPr>
            <p:cNvSpPr/>
            <p:nvPr/>
          </p:nvSpPr>
          <p:spPr bwMode="auto">
            <a:xfrm>
              <a:off x="2628899" y="3327385"/>
              <a:ext cx="1257301" cy="515674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vert="horz" wrap="square" lIns="182880" tIns="45720" rIns="18288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</a:rPr>
                <a:t>WSDL</a:t>
              </a:r>
            </a:p>
          </p:txBody>
        </p: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9C75DD31-5D8E-A1AC-E046-E3AE32516188}"/>
              </a:ext>
            </a:extLst>
          </p:cNvPr>
          <p:cNvSpPr txBox="1"/>
          <p:nvPr/>
        </p:nvSpPr>
        <p:spPr>
          <a:xfrm>
            <a:off x="5682616" y="1385741"/>
            <a:ext cx="16578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Restful API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68EA7FA5-97D7-C9BA-6743-737E85E7EB7D}"/>
              </a:ext>
            </a:extLst>
          </p:cNvPr>
          <p:cNvGrpSpPr/>
          <p:nvPr/>
        </p:nvGrpSpPr>
        <p:grpSpPr>
          <a:xfrm>
            <a:off x="4937384" y="3427676"/>
            <a:ext cx="3617709" cy="1031348"/>
            <a:chOff x="281320" y="4827851"/>
            <a:chExt cx="3617709" cy="1031348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ACE89AD4-21BB-4140-8135-265F39EACCA1}"/>
                </a:ext>
              </a:extLst>
            </p:cNvPr>
            <p:cNvSpPr/>
            <p:nvPr/>
          </p:nvSpPr>
          <p:spPr bwMode="auto">
            <a:xfrm>
              <a:off x="294150" y="5343525"/>
              <a:ext cx="3604879" cy="515674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vert="horz" wrap="square" lIns="182880" tIns="45720" rIns="18288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</a:rPr>
                <a:t>TCP/IP</a:t>
              </a: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CF4DD9CC-EAFB-5055-8F81-1DA4E23A11DA}"/>
                </a:ext>
              </a:extLst>
            </p:cNvPr>
            <p:cNvSpPr/>
            <p:nvPr/>
          </p:nvSpPr>
          <p:spPr bwMode="auto">
            <a:xfrm>
              <a:off x="281320" y="4827851"/>
              <a:ext cx="3604879" cy="515674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vert="horz" wrap="square" lIns="182880" tIns="45720" rIns="18288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</a:rPr>
                <a:t>HTTP</a:t>
              </a:r>
            </a:p>
          </p:txBody>
        </p:sp>
      </p:grpSp>
      <p:sp>
        <p:nvSpPr>
          <p:cNvPr id="20" name="TextBox 19">
            <a:extLst>
              <a:ext uri="{FF2B5EF4-FFF2-40B4-BE49-F238E27FC236}">
                <a16:creationId xmlns:a16="http://schemas.microsoft.com/office/drawing/2014/main" id="{6D400B44-7CFA-0485-DC51-E8DB4D0EC765}"/>
              </a:ext>
            </a:extLst>
          </p:cNvPr>
          <p:cNvSpPr txBox="1"/>
          <p:nvPr/>
        </p:nvSpPr>
        <p:spPr>
          <a:xfrm>
            <a:off x="5825123" y="2615841"/>
            <a:ext cx="8707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POST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9DF4780-42F7-FA54-E9CF-D0E8C2F0B0DD}"/>
              </a:ext>
            </a:extLst>
          </p:cNvPr>
          <p:cNvSpPr txBox="1"/>
          <p:nvPr/>
        </p:nvSpPr>
        <p:spPr>
          <a:xfrm>
            <a:off x="6857608" y="2582884"/>
            <a:ext cx="6992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PUT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13B3D88F-454F-2F30-06B1-E69165766A03}"/>
              </a:ext>
            </a:extLst>
          </p:cNvPr>
          <p:cNvSpPr txBox="1"/>
          <p:nvPr/>
        </p:nvSpPr>
        <p:spPr>
          <a:xfrm>
            <a:off x="7718572" y="2582379"/>
            <a:ext cx="11528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DELETE</a:t>
            </a: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8B6A519A-9C09-BA66-88E7-E1B971242345}"/>
              </a:ext>
            </a:extLst>
          </p:cNvPr>
          <p:cNvCxnSpPr>
            <a:cxnSpLocks/>
            <a:endCxn id="43" idx="2"/>
          </p:cNvCxnSpPr>
          <p:nvPr/>
        </p:nvCxnSpPr>
        <p:spPr bwMode="auto">
          <a:xfrm flipH="1" flipV="1">
            <a:off x="5359477" y="2985173"/>
            <a:ext cx="813796" cy="482717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F8CC9AA5-21AE-273D-252D-F77D027515AC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6186103" y="2912081"/>
            <a:ext cx="362771" cy="548552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E5271372-A258-B5D4-EBDE-2E17E52933AD}"/>
              </a:ext>
            </a:extLst>
          </p:cNvPr>
          <p:cNvCxnSpPr>
            <a:cxnSpLocks/>
          </p:cNvCxnSpPr>
          <p:nvPr/>
        </p:nvCxnSpPr>
        <p:spPr bwMode="auto">
          <a:xfrm flipV="1">
            <a:off x="7056854" y="2912081"/>
            <a:ext cx="114791" cy="555809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445BBD97-6791-CF73-9D89-DC33AEB4C481}"/>
              </a:ext>
            </a:extLst>
          </p:cNvPr>
          <p:cNvCxnSpPr>
            <a:cxnSpLocks/>
          </p:cNvCxnSpPr>
          <p:nvPr/>
        </p:nvCxnSpPr>
        <p:spPr bwMode="auto">
          <a:xfrm flipV="1">
            <a:off x="7718572" y="2912033"/>
            <a:ext cx="305239" cy="555352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3778568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CC2FA8-06C3-41C3-A075-5AC8E41805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Dashboard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AD3DEB6A-4256-4F87-B79F-027BF83B92CF}"/>
              </a:ext>
            </a:extLst>
          </p:cNvPr>
          <p:cNvGrpSpPr/>
          <p:nvPr/>
        </p:nvGrpSpPr>
        <p:grpSpPr>
          <a:xfrm>
            <a:off x="1171575" y="4965001"/>
            <a:ext cx="1503938" cy="1369457"/>
            <a:chOff x="1171575" y="4965001"/>
            <a:chExt cx="1503938" cy="1369457"/>
          </a:xfrm>
        </p:grpSpPr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030D02A2-05FA-4CD9-9AC0-757BB9EF75E2}"/>
                </a:ext>
              </a:extLst>
            </p:cNvPr>
            <p:cNvGrpSpPr/>
            <p:nvPr/>
          </p:nvGrpSpPr>
          <p:grpSpPr>
            <a:xfrm>
              <a:off x="1171575" y="4965001"/>
              <a:ext cx="1333500" cy="1000125"/>
              <a:chOff x="1171575" y="4965001"/>
              <a:chExt cx="1333500" cy="1000125"/>
            </a:xfrm>
          </p:grpSpPr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550F16B7-6543-41ED-B018-FB2DB08C47A5}"/>
                  </a:ext>
                </a:extLst>
              </p:cNvPr>
              <p:cNvSpPr/>
              <p:nvPr/>
            </p:nvSpPr>
            <p:spPr bwMode="auto">
              <a:xfrm>
                <a:off x="1171575" y="5193601"/>
                <a:ext cx="1123950" cy="771525"/>
              </a:xfrm>
              <a:prstGeom prst="rect">
                <a:avLst/>
              </a:prstGeom>
              <a:gradFill rotWithShape="1">
                <a:gsLst>
                  <a:gs pos="0">
                    <a:srgbClr val="E4CD9A"/>
                  </a:gs>
                  <a:gs pos="100000">
                    <a:srgbClr val="EEEFD7"/>
                  </a:gs>
                </a:gsLst>
                <a:lin ang="2700000" scaled="1"/>
              </a:gra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>
                <a:outerShdw dist="35921" dir="2700000" algn="ctr" rotWithShape="0">
                  <a:srgbClr val="AFAFAF"/>
                </a:outerShdw>
              </a:effectLst>
            </p:spPr>
            <p:txBody>
              <a:bodyPr vert="horz" wrap="square" lIns="182880" tIns="45720" rIns="18288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</a:endParaRPr>
              </a:p>
            </p:txBody>
          </p:sp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F7B982BE-D05E-4D56-B73A-0E04CC04251C}"/>
                  </a:ext>
                </a:extLst>
              </p:cNvPr>
              <p:cNvSpPr/>
              <p:nvPr/>
            </p:nvSpPr>
            <p:spPr bwMode="auto">
              <a:xfrm>
                <a:off x="1276350" y="5079301"/>
                <a:ext cx="1123950" cy="771525"/>
              </a:xfrm>
              <a:prstGeom prst="rect">
                <a:avLst/>
              </a:prstGeom>
              <a:gradFill rotWithShape="1">
                <a:gsLst>
                  <a:gs pos="0">
                    <a:srgbClr val="E4CD9A"/>
                  </a:gs>
                  <a:gs pos="100000">
                    <a:srgbClr val="EEEFD7"/>
                  </a:gs>
                </a:gsLst>
                <a:lin ang="2700000" scaled="1"/>
              </a:gra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>
                <a:outerShdw dist="35921" dir="2700000" algn="ctr" rotWithShape="0">
                  <a:srgbClr val="AFAFAF"/>
                </a:outerShdw>
              </a:effectLst>
            </p:spPr>
            <p:txBody>
              <a:bodyPr vert="horz" wrap="square" lIns="182880" tIns="45720" rIns="18288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</a:endParaRPr>
              </a:p>
            </p:txBody>
          </p:sp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8F2E4E43-1EB4-4A66-A7BE-05D9ACFC9BC1}"/>
                  </a:ext>
                </a:extLst>
              </p:cNvPr>
              <p:cNvSpPr/>
              <p:nvPr/>
            </p:nvSpPr>
            <p:spPr bwMode="auto">
              <a:xfrm>
                <a:off x="1381125" y="4965001"/>
                <a:ext cx="1123950" cy="771525"/>
              </a:xfrm>
              <a:prstGeom prst="rect">
                <a:avLst/>
              </a:prstGeom>
              <a:gradFill rotWithShape="1">
                <a:gsLst>
                  <a:gs pos="0">
                    <a:srgbClr val="E4CD9A"/>
                  </a:gs>
                  <a:gs pos="100000">
                    <a:srgbClr val="EEEFD7"/>
                  </a:gs>
                </a:gsLst>
                <a:lin ang="2700000" scaled="1"/>
              </a:gra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>
                <a:outerShdw dist="35921" dir="2700000" algn="ctr" rotWithShape="0">
                  <a:srgbClr val="AFAFAF"/>
                </a:outerShdw>
              </a:effectLst>
            </p:spPr>
            <p:txBody>
              <a:bodyPr vert="horz" wrap="square" lIns="182880" tIns="45720" rIns="18288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</a:endParaRPr>
              </a:p>
            </p:txBody>
          </p:sp>
        </p:grp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793C3B12-3FA0-4F42-B55E-EC3CC452FA8B}"/>
                </a:ext>
              </a:extLst>
            </p:cNvPr>
            <p:cNvSpPr txBox="1"/>
            <p:nvPr/>
          </p:nvSpPr>
          <p:spPr>
            <a:xfrm>
              <a:off x="1171575" y="5965126"/>
              <a:ext cx="150393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Report #1</a:t>
              </a:r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66BEB04F-32EC-45C3-BF88-EBA6EE887A92}"/>
              </a:ext>
            </a:extLst>
          </p:cNvPr>
          <p:cNvGrpSpPr/>
          <p:nvPr/>
        </p:nvGrpSpPr>
        <p:grpSpPr>
          <a:xfrm>
            <a:off x="3324225" y="4907851"/>
            <a:ext cx="1503938" cy="1369457"/>
            <a:chOff x="1171575" y="4965001"/>
            <a:chExt cx="1503938" cy="1369457"/>
          </a:xfrm>
        </p:grpSpPr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40AF7CF8-4D55-4664-9B1C-DE5E71C7D41E}"/>
                </a:ext>
              </a:extLst>
            </p:cNvPr>
            <p:cNvGrpSpPr/>
            <p:nvPr/>
          </p:nvGrpSpPr>
          <p:grpSpPr>
            <a:xfrm>
              <a:off x="1171575" y="4965001"/>
              <a:ext cx="1333500" cy="1000125"/>
              <a:chOff x="1171575" y="4965001"/>
              <a:chExt cx="1333500" cy="1000125"/>
            </a:xfrm>
          </p:grpSpPr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FB849308-5203-4951-A375-E60390945C91}"/>
                  </a:ext>
                </a:extLst>
              </p:cNvPr>
              <p:cNvSpPr/>
              <p:nvPr/>
            </p:nvSpPr>
            <p:spPr bwMode="auto">
              <a:xfrm>
                <a:off x="1171575" y="5193601"/>
                <a:ext cx="1123950" cy="771525"/>
              </a:xfrm>
              <a:prstGeom prst="rect">
                <a:avLst/>
              </a:prstGeom>
              <a:gradFill rotWithShape="1">
                <a:gsLst>
                  <a:gs pos="0">
                    <a:srgbClr val="E4CD9A"/>
                  </a:gs>
                  <a:gs pos="100000">
                    <a:srgbClr val="EEEFD7"/>
                  </a:gs>
                </a:gsLst>
                <a:lin ang="2700000" scaled="1"/>
              </a:gra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>
                <a:outerShdw dist="35921" dir="2700000" algn="ctr" rotWithShape="0">
                  <a:srgbClr val="AFAFAF"/>
                </a:outerShdw>
              </a:effectLst>
            </p:spPr>
            <p:txBody>
              <a:bodyPr vert="horz" wrap="square" lIns="182880" tIns="45720" rIns="18288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</a:endParaRPr>
              </a:p>
            </p:txBody>
          </p:sp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CCE5089F-E53F-4D5A-8C8C-2570D8AD65DE}"/>
                  </a:ext>
                </a:extLst>
              </p:cNvPr>
              <p:cNvSpPr/>
              <p:nvPr/>
            </p:nvSpPr>
            <p:spPr bwMode="auto">
              <a:xfrm>
                <a:off x="1276350" y="5079301"/>
                <a:ext cx="1123950" cy="771525"/>
              </a:xfrm>
              <a:prstGeom prst="rect">
                <a:avLst/>
              </a:prstGeom>
              <a:gradFill rotWithShape="1">
                <a:gsLst>
                  <a:gs pos="0">
                    <a:srgbClr val="E4CD9A"/>
                  </a:gs>
                  <a:gs pos="100000">
                    <a:srgbClr val="EEEFD7"/>
                  </a:gs>
                </a:gsLst>
                <a:lin ang="2700000" scaled="1"/>
              </a:gra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>
                <a:outerShdw dist="35921" dir="2700000" algn="ctr" rotWithShape="0">
                  <a:srgbClr val="AFAFAF"/>
                </a:outerShdw>
              </a:effectLst>
            </p:spPr>
            <p:txBody>
              <a:bodyPr vert="horz" wrap="square" lIns="182880" tIns="45720" rIns="18288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</a:endParaRPr>
              </a:p>
            </p:txBody>
          </p:sp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A52BC712-64AF-434A-B61F-DA90C4444A20}"/>
                  </a:ext>
                </a:extLst>
              </p:cNvPr>
              <p:cNvSpPr/>
              <p:nvPr/>
            </p:nvSpPr>
            <p:spPr bwMode="auto">
              <a:xfrm>
                <a:off x="1381125" y="4965001"/>
                <a:ext cx="1123950" cy="771525"/>
              </a:xfrm>
              <a:prstGeom prst="rect">
                <a:avLst/>
              </a:prstGeom>
              <a:gradFill rotWithShape="1">
                <a:gsLst>
                  <a:gs pos="0">
                    <a:srgbClr val="E4CD9A"/>
                  </a:gs>
                  <a:gs pos="100000">
                    <a:srgbClr val="EEEFD7"/>
                  </a:gs>
                </a:gsLst>
                <a:lin ang="2700000" scaled="1"/>
              </a:gra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>
                <a:outerShdw dist="35921" dir="2700000" algn="ctr" rotWithShape="0">
                  <a:srgbClr val="AFAFAF"/>
                </a:outerShdw>
              </a:effectLst>
            </p:spPr>
            <p:txBody>
              <a:bodyPr vert="horz" wrap="square" lIns="182880" tIns="45720" rIns="18288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</a:endParaRPr>
              </a:p>
            </p:txBody>
          </p:sp>
        </p:grp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905FA285-DA1F-48A4-BB0A-817FDA8DFB5B}"/>
                </a:ext>
              </a:extLst>
            </p:cNvPr>
            <p:cNvSpPr txBox="1"/>
            <p:nvPr/>
          </p:nvSpPr>
          <p:spPr>
            <a:xfrm>
              <a:off x="1171575" y="5965126"/>
              <a:ext cx="150393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Report #2</a:t>
              </a:r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F0D2BE84-6205-493C-804B-1BCE383DA26A}"/>
              </a:ext>
            </a:extLst>
          </p:cNvPr>
          <p:cNvGrpSpPr/>
          <p:nvPr/>
        </p:nvGrpSpPr>
        <p:grpSpPr>
          <a:xfrm>
            <a:off x="6743702" y="4806623"/>
            <a:ext cx="1503938" cy="1369457"/>
            <a:chOff x="1171575" y="4965001"/>
            <a:chExt cx="1503938" cy="1369457"/>
          </a:xfrm>
        </p:grpSpPr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5D6DEF15-90D4-477E-BF8D-8994CD566CB0}"/>
                </a:ext>
              </a:extLst>
            </p:cNvPr>
            <p:cNvGrpSpPr/>
            <p:nvPr/>
          </p:nvGrpSpPr>
          <p:grpSpPr>
            <a:xfrm>
              <a:off x="1171575" y="4965001"/>
              <a:ext cx="1333500" cy="1000125"/>
              <a:chOff x="1171575" y="4965001"/>
              <a:chExt cx="1333500" cy="1000125"/>
            </a:xfrm>
          </p:grpSpPr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4027B98D-7A7C-40C2-B724-7676D4BBAD7E}"/>
                  </a:ext>
                </a:extLst>
              </p:cNvPr>
              <p:cNvSpPr/>
              <p:nvPr/>
            </p:nvSpPr>
            <p:spPr bwMode="auto">
              <a:xfrm>
                <a:off x="1171575" y="5193601"/>
                <a:ext cx="1123950" cy="771525"/>
              </a:xfrm>
              <a:prstGeom prst="rect">
                <a:avLst/>
              </a:prstGeom>
              <a:gradFill rotWithShape="1">
                <a:gsLst>
                  <a:gs pos="0">
                    <a:srgbClr val="E4CD9A"/>
                  </a:gs>
                  <a:gs pos="100000">
                    <a:srgbClr val="EEEFD7"/>
                  </a:gs>
                </a:gsLst>
                <a:lin ang="2700000" scaled="1"/>
              </a:gra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>
                <a:outerShdw dist="35921" dir="2700000" algn="ctr" rotWithShape="0">
                  <a:srgbClr val="AFAFAF"/>
                </a:outerShdw>
              </a:effectLst>
            </p:spPr>
            <p:txBody>
              <a:bodyPr vert="horz" wrap="square" lIns="182880" tIns="45720" rIns="18288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</a:endParaRPr>
              </a:p>
            </p:txBody>
          </p:sp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8B8D2B1B-2A9E-4E48-ACE0-D8DCA1BF947B}"/>
                  </a:ext>
                </a:extLst>
              </p:cNvPr>
              <p:cNvSpPr/>
              <p:nvPr/>
            </p:nvSpPr>
            <p:spPr bwMode="auto">
              <a:xfrm>
                <a:off x="1276350" y="5079301"/>
                <a:ext cx="1123950" cy="771525"/>
              </a:xfrm>
              <a:prstGeom prst="rect">
                <a:avLst/>
              </a:prstGeom>
              <a:gradFill rotWithShape="1">
                <a:gsLst>
                  <a:gs pos="0">
                    <a:srgbClr val="E4CD9A"/>
                  </a:gs>
                  <a:gs pos="100000">
                    <a:srgbClr val="EEEFD7"/>
                  </a:gs>
                </a:gsLst>
                <a:lin ang="2700000" scaled="1"/>
              </a:gra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>
                <a:outerShdw dist="35921" dir="2700000" algn="ctr" rotWithShape="0">
                  <a:srgbClr val="AFAFAF"/>
                </a:outerShdw>
              </a:effectLst>
            </p:spPr>
            <p:txBody>
              <a:bodyPr vert="horz" wrap="square" lIns="182880" tIns="45720" rIns="18288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</a:endParaRPr>
              </a:p>
            </p:txBody>
          </p:sp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8DBB2AE4-B590-41B1-9FB6-16C54ED592AC}"/>
                  </a:ext>
                </a:extLst>
              </p:cNvPr>
              <p:cNvSpPr/>
              <p:nvPr/>
            </p:nvSpPr>
            <p:spPr bwMode="auto">
              <a:xfrm>
                <a:off x="1381125" y="4965001"/>
                <a:ext cx="1123950" cy="771525"/>
              </a:xfrm>
              <a:prstGeom prst="rect">
                <a:avLst/>
              </a:prstGeom>
              <a:gradFill rotWithShape="1">
                <a:gsLst>
                  <a:gs pos="0">
                    <a:srgbClr val="E4CD9A"/>
                  </a:gs>
                  <a:gs pos="100000">
                    <a:srgbClr val="EEEFD7"/>
                  </a:gs>
                </a:gsLst>
                <a:lin ang="2700000" scaled="1"/>
              </a:gra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>
                <a:outerShdw dist="35921" dir="2700000" algn="ctr" rotWithShape="0">
                  <a:srgbClr val="AFAFAF"/>
                </a:outerShdw>
              </a:effectLst>
            </p:spPr>
            <p:txBody>
              <a:bodyPr vert="horz" wrap="square" lIns="182880" tIns="45720" rIns="18288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</a:endParaRPr>
              </a:p>
            </p:txBody>
          </p:sp>
        </p:grp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646E032F-DC1D-4C90-AF1E-3FB055D5BDE0}"/>
                </a:ext>
              </a:extLst>
            </p:cNvPr>
            <p:cNvSpPr txBox="1"/>
            <p:nvPr/>
          </p:nvSpPr>
          <p:spPr>
            <a:xfrm>
              <a:off x="1171575" y="5965126"/>
              <a:ext cx="150393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Report #n</a:t>
              </a:r>
            </a:p>
          </p:txBody>
        </p:sp>
      </p:grpSp>
      <p:sp>
        <p:nvSpPr>
          <p:cNvPr id="23" name="Oval 22">
            <a:extLst>
              <a:ext uri="{FF2B5EF4-FFF2-40B4-BE49-F238E27FC236}">
                <a16:creationId xmlns:a16="http://schemas.microsoft.com/office/drawing/2014/main" id="{40792FE8-4B78-431F-97EC-F6030228AB3C}"/>
              </a:ext>
            </a:extLst>
          </p:cNvPr>
          <p:cNvSpPr/>
          <p:nvPr/>
        </p:nvSpPr>
        <p:spPr bwMode="auto">
          <a:xfrm>
            <a:off x="1614487" y="5136451"/>
            <a:ext cx="165894" cy="168974"/>
          </a:xfrm>
          <a:prstGeom prst="ellipse">
            <a:avLst/>
          </a:prstGeom>
          <a:solidFill>
            <a:srgbClr val="FF0000"/>
          </a:solidFill>
          <a:ln>
            <a:headEnd type="none" w="med" len="med"/>
            <a:tailEnd type="none" w="med" len="med"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wrap="square" lIns="182880" tIns="45720" rIns="18288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68D0BB5B-64B2-46E2-B90B-DF45739FAA2C}"/>
              </a:ext>
            </a:extLst>
          </p:cNvPr>
          <p:cNvSpPr/>
          <p:nvPr/>
        </p:nvSpPr>
        <p:spPr bwMode="auto">
          <a:xfrm>
            <a:off x="2124075" y="5305425"/>
            <a:ext cx="276225" cy="272723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182880" tIns="45720" rIns="18288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8C5CA419-9CE2-4CD4-9E63-B0E1DEE8605C}"/>
              </a:ext>
            </a:extLst>
          </p:cNvPr>
          <p:cNvSpPr/>
          <p:nvPr/>
        </p:nvSpPr>
        <p:spPr bwMode="auto">
          <a:xfrm>
            <a:off x="4086225" y="5265921"/>
            <a:ext cx="276225" cy="272723"/>
          </a:xfrm>
          <a:prstGeom prst="rect">
            <a:avLst/>
          </a:prstGeom>
          <a:solidFill>
            <a:srgbClr val="92D050"/>
          </a:solidFill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182880" tIns="45720" rIns="18288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26" name="Isosceles Triangle 25">
            <a:extLst>
              <a:ext uri="{FF2B5EF4-FFF2-40B4-BE49-F238E27FC236}">
                <a16:creationId xmlns:a16="http://schemas.microsoft.com/office/drawing/2014/main" id="{7340BCEB-CE8F-47BA-BE17-DB6988A22B8B}"/>
              </a:ext>
            </a:extLst>
          </p:cNvPr>
          <p:cNvSpPr/>
          <p:nvPr/>
        </p:nvSpPr>
        <p:spPr bwMode="auto">
          <a:xfrm>
            <a:off x="3590925" y="5057516"/>
            <a:ext cx="390525" cy="314325"/>
          </a:xfrm>
          <a:prstGeom prst="triangle">
            <a:avLst/>
          </a:prstGeom>
          <a:solidFill>
            <a:srgbClr val="00B0F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dist="35921" dir="2700000" algn="ctr" rotWithShape="0">
              <a:srgbClr val="AFAFAF"/>
            </a:outerShdw>
          </a:effectLst>
        </p:spPr>
        <p:txBody>
          <a:bodyPr vert="horz" wrap="square" lIns="182880" tIns="45720" rIns="18288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91E09651-8DD4-4A5F-971A-A76027C5FFDA}"/>
              </a:ext>
            </a:extLst>
          </p:cNvPr>
          <p:cNvGrpSpPr/>
          <p:nvPr/>
        </p:nvGrpSpPr>
        <p:grpSpPr>
          <a:xfrm>
            <a:off x="19050" y="1292600"/>
            <a:ext cx="4881959" cy="771525"/>
            <a:chOff x="19050" y="1292600"/>
            <a:chExt cx="4881959" cy="771525"/>
          </a:xfrm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9E0366B4-84E6-4E81-B14E-4358BB7D6FFA}"/>
                </a:ext>
              </a:extLst>
            </p:cNvPr>
            <p:cNvSpPr/>
            <p:nvPr/>
          </p:nvSpPr>
          <p:spPr bwMode="auto">
            <a:xfrm>
              <a:off x="1956990" y="1292600"/>
              <a:ext cx="2944019" cy="771525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vert="horz" wrap="square" lIns="182880" tIns="45720" rIns="18288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endParaRPr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1238B4B1-41F4-47C4-9B8C-D1DD26CAE010}"/>
                </a:ext>
              </a:extLst>
            </p:cNvPr>
            <p:cNvSpPr/>
            <p:nvPr/>
          </p:nvSpPr>
          <p:spPr bwMode="auto">
            <a:xfrm>
              <a:off x="2378293" y="1498835"/>
              <a:ext cx="165894" cy="168974"/>
            </a:xfrm>
            <a:prstGeom prst="ellipse">
              <a:avLst/>
            </a:prstGeom>
            <a:solidFill>
              <a:srgbClr val="FF0000"/>
            </a:solidFill>
            <a:ln>
              <a:headEnd type="none" w="med" len="med"/>
              <a:tailEnd type="none" w="med" len="med"/>
            </a:ln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vert="horz" wrap="square" lIns="182880" tIns="45720" rIns="18288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endParaRPr>
            </a:p>
          </p:txBody>
        </p:sp>
        <p:sp>
          <p:nvSpPr>
            <p:cNvPr id="28" name="Isosceles Triangle 27">
              <a:extLst>
                <a:ext uri="{FF2B5EF4-FFF2-40B4-BE49-F238E27FC236}">
                  <a16:creationId xmlns:a16="http://schemas.microsoft.com/office/drawing/2014/main" id="{4E4664F8-EADF-46C3-B497-33ABE5896DC3}"/>
                </a:ext>
              </a:extLst>
            </p:cNvPr>
            <p:cNvSpPr/>
            <p:nvPr/>
          </p:nvSpPr>
          <p:spPr bwMode="auto">
            <a:xfrm>
              <a:off x="2946836" y="1353484"/>
              <a:ext cx="390525" cy="314325"/>
            </a:xfrm>
            <a:prstGeom prst="triangle">
              <a:avLst/>
            </a:prstGeom>
            <a:solidFill>
              <a:srgbClr val="00B0F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dist="35921" dir="2700000" algn="ctr" rotWithShape="0">
                <a:srgbClr val="AFAFAF"/>
              </a:outerShdw>
            </a:effectLst>
          </p:spPr>
          <p:txBody>
            <a:bodyPr vert="horz" wrap="square" lIns="182880" tIns="45720" rIns="18288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endParaRPr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DF827BE6-4AFF-4CAC-AE58-0EFD1E839F40}"/>
                </a:ext>
              </a:extLst>
            </p:cNvPr>
            <p:cNvSpPr/>
            <p:nvPr/>
          </p:nvSpPr>
          <p:spPr bwMode="auto">
            <a:xfrm>
              <a:off x="3754655" y="1510646"/>
              <a:ext cx="276225" cy="272723"/>
            </a:xfrm>
            <a:prstGeom prst="rect">
              <a:avLst/>
            </a:prstGeom>
            <a:solidFill>
              <a:srgbClr val="92D050"/>
            </a:solidFill>
            <a:ln>
              <a:headEnd type="none" w="med" len="med"/>
              <a:tailEnd type="none" w="med" len="med"/>
            </a:ln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vert="horz" wrap="square" lIns="182880" tIns="45720" rIns="18288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endParaRP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5DD8E20B-AC33-47F9-AEBE-558937B36FC1}"/>
                </a:ext>
              </a:extLst>
            </p:cNvPr>
            <p:cNvSpPr txBox="1"/>
            <p:nvPr/>
          </p:nvSpPr>
          <p:spPr>
            <a:xfrm>
              <a:off x="19050" y="1483143"/>
              <a:ext cx="202651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Dashboard #1</a:t>
              </a:r>
            </a:p>
          </p:txBody>
        </p:sp>
      </p:grpSp>
      <p:sp>
        <p:nvSpPr>
          <p:cNvPr id="32" name="Arrow: Striped Right 31">
            <a:extLst>
              <a:ext uri="{FF2B5EF4-FFF2-40B4-BE49-F238E27FC236}">
                <a16:creationId xmlns:a16="http://schemas.microsoft.com/office/drawing/2014/main" id="{194CF1F7-AE8F-4223-BE94-D0963A321CEC}"/>
              </a:ext>
            </a:extLst>
          </p:cNvPr>
          <p:cNvSpPr/>
          <p:nvPr/>
        </p:nvSpPr>
        <p:spPr bwMode="auto">
          <a:xfrm>
            <a:off x="5330427" y="1510646"/>
            <a:ext cx="781050" cy="369332"/>
          </a:xfrm>
          <a:prstGeom prst="stripedRightArrow">
            <a:avLst/>
          </a:prstGeom>
          <a:gradFill rotWithShape="1">
            <a:gsLst>
              <a:gs pos="0">
                <a:srgbClr val="E4CD9A"/>
              </a:gs>
              <a:gs pos="100000">
                <a:srgbClr val="EEEFD7"/>
              </a:gs>
            </a:gsLst>
            <a:lin ang="27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dist="35921" dir="2700000" algn="ctr" rotWithShape="0">
              <a:srgbClr val="AFAFAF"/>
            </a:outerShdw>
          </a:effectLst>
        </p:spPr>
        <p:txBody>
          <a:bodyPr vert="horz" wrap="square" lIns="182880" tIns="45720" rIns="18288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53A74247-7462-4C14-B93E-1032535FFA4C}"/>
              </a:ext>
            </a:extLst>
          </p:cNvPr>
          <p:cNvSpPr txBox="1"/>
          <p:nvPr/>
        </p:nvSpPr>
        <p:spPr>
          <a:xfrm>
            <a:off x="6163865" y="1511580"/>
            <a:ext cx="20874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User Group #1</a:t>
            </a:r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F2012FB2-CB7A-4B2B-AE00-0203BAC9CFDC}"/>
              </a:ext>
            </a:extLst>
          </p:cNvPr>
          <p:cNvGrpSpPr/>
          <p:nvPr/>
        </p:nvGrpSpPr>
        <p:grpSpPr>
          <a:xfrm>
            <a:off x="64095" y="2445284"/>
            <a:ext cx="4881959" cy="771525"/>
            <a:chOff x="19050" y="1292600"/>
            <a:chExt cx="4881959" cy="771525"/>
          </a:xfrm>
        </p:grpSpPr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688B8039-288D-415A-9F88-913A3CB266F7}"/>
                </a:ext>
              </a:extLst>
            </p:cNvPr>
            <p:cNvSpPr/>
            <p:nvPr/>
          </p:nvSpPr>
          <p:spPr bwMode="auto">
            <a:xfrm>
              <a:off x="1956990" y="1292600"/>
              <a:ext cx="2944019" cy="771525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vert="horz" wrap="square" lIns="182880" tIns="45720" rIns="18288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endParaRPr>
            </a:p>
          </p:txBody>
        </p:sp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83E13A82-F773-4B2E-AF26-43C759EB0805}"/>
                </a:ext>
              </a:extLst>
            </p:cNvPr>
            <p:cNvSpPr/>
            <p:nvPr/>
          </p:nvSpPr>
          <p:spPr bwMode="auto">
            <a:xfrm>
              <a:off x="2378293" y="1498835"/>
              <a:ext cx="165894" cy="168974"/>
            </a:xfrm>
            <a:prstGeom prst="ellipse">
              <a:avLst/>
            </a:prstGeom>
            <a:solidFill>
              <a:srgbClr val="FF0000"/>
            </a:solidFill>
            <a:ln>
              <a:headEnd type="none" w="med" len="med"/>
              <a:tailEnd type="none" w="med" len="med"/>
            </a:ln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vert="horz" wrap="square" lIns="182880" tIns="45720" rIns="18288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endParaRPr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BE9D0E2E-274B-49DA-9DD1-9DD85F0CCEA8}"/>
                </a:ext>
              </a:extLst>
            </p:cNvPr>
            <p:cNvSpPr txBox="1"/>
            <p:nvPr/>
          </p:nvSpPr>
          <p:spPr>
            <a:xfrm>
              <a:off x="19050" y="1483143"/>
              <a:ext cx="202651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Dashboard #2</a:t>
              </a:r>
            </a:p>
          </p:txBody>
        </p:sp>
      </p:grpSp>
      <p:sp>
        <p:nvSpPr>
          <p:cNvPr id="40" name="Hexagon 39">
            <a:extLst>
              <a:ext uri="{FF2B5EF4-FFF2-40B4-BE49-F238E27FC236}">
                <a16:creationId xmlns:a16="http://schemas.microsoft.com/office/drawing/2014/main" id="{96C328A7-769C-4834-9827-C0578CD807F6}"/>
              </a:ext>
            </a:extLst>
          </p:cNvPr>
          <p:cNvSpPr/>
          <p:nvPr/>
        </p:nvSpPr>
        <p:spPr bwMode="auto">
          <a:xfrm>
            <a:off x="7153277" y="5017924"/>
            <a:ext cx="257175" cy="228600"/>
          </a:xfrm>
          <a:prstGeom prst="hexagon">
            <a:avLst/>
          </a:prstGeom>
          <a:solidFill>
            <a:srgbClr val="7030A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dist="35921" dir="2700000" algn="ctr" rotWithShape="0">
              <a:srgbClr val="AFAFAF"/>
            </a:outerShdw>
          </a:effectLst>
        </p:spPr>
        <p:txBody>
          <a:bodyPr vert="horz" wrap="square" lIns="182880" tIns="45720" rIns="18288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41" name="Hexagon 40">
            <a:extLst>
              <a:ext uri="{FF2B5EF4-FFF2-40B4-BE49-F238E27FC236}">
                <a16:creationId xmlns:a16="http://schemas.microsoft.com/office/drawing/2014/main" id="{5E371FF8-1861-4FA9-BCAF-DDE9988C5FD9}"/>
              </a:ext>
            </a:extLst>
          </p:cNvPr>
          <p:cNvSpPr/>
          <p:nvPr/>
        </p:nvSpPr>
        <p:spPr bwMode="auto">
          <a:xfrm>
            <a:off x="3011847" y="2670492"/>
            <a:ext cx="257175" cy="228600"/>
          </a:xfrm>
          <a:prstGeom prst="hexagon">
            <a:avLst/>
          </a:prstGeom>
          <a:solidFill>
            <a:srgbClr val="7030A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dist="35921" dir="2700000" algn="ctr" rotWithShape="0">
              <a:srgbClr val="AFAFAF"/>
            </a:outerShdw>
          </a:effectLst>
        </p:spPr>
        <p:txBody>
          <a:bodyPr vert="horz" wrap="square" lIns="182880" tIns="45720" rIns="18288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42" name="Arrow: Striped Right 41">
            <a:extLst>
              <a:ext uri="{FF2B5EF4-FFF2-40B4-BE49-F238E27FC236}">
                <a16:creationId xmlns:a16="http://schemas.microsoft.com/office/drawing/2014/main" id="{DB3B53A8-B5F8-4DAE-8509-5FA1ADAE13AB}"/>
              </a:ext>
            </a:extLst>
          </p:cNvPr>
          <p:cNvSpPr/>
          <p:nvPr/>
        </p:nvSpPr>
        <p:spPr bwMode="auto">
          <a:xfrm>
            <a:off x="5278780" y="2671426"/>
            <a:ext cx="781050" cy="369332"/>
          </a:xfrm>
          <a:prstGeom prst="stripedRightArrow">
            <a:avLst/>
          </a:prstGeom>
          <a:gradFill rotWithShape="1">
            <a:gsLst>
              <a:gs pos="0">
                <a:srgbClr val="E4CD9A"/>
              </a:gs>
              <a:gs pos="100000">
                <a:srgbClr val="EEEFD7"/>
              </a:gs>
            </a:gsLst>
            <a:lin ang="27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dist="35921" dir="2700000" algn="ctr" rotWithShape="0">
              <a:srgbClr val="AFAFAF"/>
            </a:outerShdw>
          </a:effectLst>
        </p:spPr>
        <p:txBody>
          <a:bodyPr vert="horz" wrap="square" lIns="182880" tIns="45720" rIns="18288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FF31B924-7E7D-48B7-9501-44AB8F1B73C5}"/>
              </a:ext>
            </a:extLst>
          </p:cNvPr>
          <p:cNvSpPr txBox="1"/>
          <p:nvPr/>
        </p:nvSpPr>
        <p:spPr>
          <a:xfrm>
            <a:off x="6182917" y="2685674"/>
            <a:ext cx="20874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User Group #2</a:t>
            </a:r>
          </a:p>
        </p:txBody>
      </p:sp>
    </p:spTree>
    <p:extLst>
      <p:ext uri="{BB962C8B-B14F-4D97-AF65-F5344CB8AC3E}">
        <p14:creationId xmlns:p14="http://schemas.microsoft.com/office/powerpoint/2010/main" val="148360100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C6FBAC1D-FE10-440A-8F17-20F65A4B0FFB}"/>
              </a:ext>
            </a:extLst>
          </p:cNvPr>
          <p:cNvGrpSpPr/>
          <p:nvPr/>
        </p:nvGrpSpPr>
        <p:grpSpPr>
          <a:xfrm>
            <a:off x="2524837" y="2696286"/>
            <a:ext cx="2762250" cy="1948369"/>
            <a:chOff x="2524837" y="2696286"/>
            <a:chExt cx="2762250" cy="1948369"/>
          </a:xfrm>
        </p:grpSpPr>
        <p:pic>
          <p:nvPicPr>
            <p:cNvPr id="1028" name="Picture 4" descr="Project Management Insights w/Power BI - Members-Only Event">
              <a:extLst>
                <a:ext uri="{FF2B5EF4-FFF2-40B4-BE49-F238E27FC236}">
                  <a16:creationId xmlns:a16="http://schemas.microsoft.com/office/drawing/2014/main" id="{29821BEE-E7EE-4BB6-8BE0-4CCD6CD54F0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24837" y="2696286"/>
              <a:ext cx="2762250" cy="16573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DCD90F99-9F54-4580-B040-942B096678C5}"/>
                </a:ext>
              </a:extLst>
            </p:cNvPr>
            <p:cNvSpPr txBox="1"/>
            <p:nvPr/>
          </p:nvSpPr>
          <p:spPr>
            <a:xfrm>
              <a:off x="2744426" y="4275323"/>
              <a:ext cx="232307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/>
                <a:t>PowerBI</a:t>
              </a:r>
              <a:r>
                <a:rPr lang="en-US" dirty="0"/>
                <a:t> Project</a:t>
              </a: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A60F1A6F-98D1-4FA3-BCE9-13E72367D7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Local Machine</a:t>
            </a:r>
          </a:p>
        </p:txBody>
      </p:sp>
      <p:pic>
        <p:nvPicPr>
          <p:cNvPr id="1026" name="Picture 2" descr="Executive Perspective: Database Directions | Transforming Data with  Intelligence">
            <a:extLst>
              <a:ext uri="{FF2B5EF4-FFF2-40B4-BE49-F238E27FC236}">
                <a16:creationId xmlns:a16="http://schemas.microsoft.com/office/drawing/2014/main" id="{05221EB8-7E63-4788-B4EE-B0D5918989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994" y="1132765"/>
            <a:ext cx="2626980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File Manager: Download a Free Trial of WinZip">
            <a:extLst>
              <a:ext uri="{FF2B5EF4-FFF2-40B4-BE49-F238E27FC236}">
                <a16:creationId xmlns:a16="http://schemas.microsoft.com/office/drawing/2014/main" id="{389F2199-6F70-493A-9660-5C96F620DF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7028" y="1212361"/>
            <a:ext cx="1466850" cy="12124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Excel file will not scroll down? Fix it with these methods">
            <a:extLst>
              <a:ext uri="{FF2B5EF4-FFF2-40B4-BE49-F238E27FC236}">
                <a16:creationId xmlns:a16="http://schemas.microsoft.com/office/drawing/2014/main" id="{09534B8E-5D18-4658-AAD6-1C5920C0B6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5033" y="1132765"/>
            <a:ext cx="771312" cy="771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DA5640A5-0BAD-48FC-BB9D-DE735056A913}"/>
              </a:ext>
            </a:extLst>
          </p:cNvPr>
          <p:cNvCxnSpPr>
            <a:cxnSpLocks/>
            <a:stCxn id="1032" idx="2"/>
            <a:endCxn id="1028" idx="0"/>
          </p:cNvCxnSpPr>
          <p:nvPr/>
        </p:nvCxnSpPr>
        <p:spPr bwMode="auto">
          <a:xfrm>
            <a:off x="3800689" y="1904077"/>
            <a:ext cx="105273" cy="792209"/>
          </a:xfrm>
          <a:prstGeom prst="straightConnector1">
            <a:avLst/>
          </a:prstGeom>
          <a:ln w="38100">
            <a:headEnd type="oval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FF538238-C284-4B7C-A3D9-680079CE6B58}"/>
              </a:ext>
            </a:extLst>
          </p:cNvPr>
          <p:cNvCxnSpPr>
            <a:cxnSpLocks/>
            <a:endCxn id="1028" idx="3"/>
          </p:cNvCxnSpPr>
          <p:nvPr/>
        </p:nvCxnSpPr>
        <p:spPr bwMode="auto">
          <a:xfrm flipH="1">
            <a:off x="5287087" y="2300181"/>
            <a:ext cx="1304784" cy="1224780"/>
          </a:xfrm>
          <a:prstGeom prst="straightConnector1">
            <a:avLst/>
          </a:prstGeom>
          <a:ln w="38100">
            <a:headEnd type="oval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9F8450DD-B20B-4BF1-BB9A-F68918A792E0}"/>
              </a:ext>
            </a:extLst>
          </p:cNvPr>
          <p:cNvCxnSpPr>
            <a:stCxn id="1026" idx="2"/>
          </p:cNvCxnSpPr>
          <p:nvPr/>
        </p:nvCxnSpPr>
        <p:spPr bwMode="auto">
          <a:xfrm>
            <a:off x="1593484" y="2504365"/>
            <a:ext cx="1122420" cy="924635"/>
          </a:xfrm>
          <a:prstGeom prst="straightConnector1">
            <a:avLst/>
          </a:prstGeom>
          <a:ln w="38100">
            <a:headEnd type="oval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779224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2de11403-5404-4120-b9dc-cc323a9c3b0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Overview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Introduction to business intelligence
Introduction to data analysis
</a:t>
            </a:r>
            <a:r>
              <a:rPr lang="en-US" dirty="0"/>
              <a:t>Data Discovery with Power BI Desktop</a:t>
            </a:r>
            <a:r>
              <a:rPr lang="en-GB" dirty="0"/>
              <a:t>
Reports Creation
Information Sharing
Mobile BI </a:t>
            </a:r>
          </a:p>
        </p:txBody>
      </p:sp>
    </p:spTree>
    <p:extLst>
      <p:ext uri="{BB962C8B-B14F-4D97-AF65-F5344CB8AC3E}">
        <p14:creationId xmlns:p14="http://schemas.microsoft.com/office/powerpoint/2010/main" val="69964675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0F1A6F-98D1-4FA3-BCE9-13E72367D7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After Deploy to Cloud</a:t>
            </a:r>
          </a:p>
        </p:txBody>
      </p:sp>
      <p:pic>
        <p:nvPicPr>
          <p:cNvPr id="1026" name="Picture 2" descr="Executive Perspective: Database Directions | Transforming Data with  Intelligence">
            <a:extLst>
              <a:ext uri="{FF2B5EF4-FFF2-40B4-BE49-F238E27FC236}">
                <a16:creationId xmlns:a16="http://schemas.microsoft.com/office/drawing/2014/main" id="{05221EB8-7E63-4788-B4EE-B0D5918989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994" y="1132765"/>
            <a:ext cx="2626980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File Manager: Download a Free Trial of WinZip">
            <a:extLst>
              <a:ext uri="{FF2B5EF4-FFF2-40B4-BE49-F238E27FC236}">
                <a16:creationId xmlns:a16="http://schemas.microsoft.com/office/drawing/2014/main" id="{389F2199-6F70-493A-9660-5C96F620DF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7028" y="1212361"/>
            <a:ext cx="1466850" cy="12124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Excel file will not scroll down? Fix it with these methods">
            <a:extLst>
              <a:ext uri="{FF2B5EF4-FFF2-40B4-BE49-F238E27FC236}">
                <a16:creationId xmlns:a16="http://schemas.microsoft.com/office/drawing/2014/main" id="{09534B8E-5D18-4658-AAD6-1C5920C0B6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5033" y="1132765"/>
            <a:ext cx="771312" cy="771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DA5640A5-0BAD-48FC-BB9D-DE735056A913}"/>
              </a:ext>
            </a:extLst>
          </p:cNvPr>
          <p:cNvCxnSpPr>
            <a:cxnSpLocks/>
            <a:stCxn id="1032" idx="2"/>
            <a:endCxn id="1036" idx="0"/>
          </p:cNvCxnSpPr>
          <p:nvPr/>
        </p:nvCxnSpPr>
        <p:spPr bwMode="auto">
          <a:xfrm>
            <a:off x="3800689" y="1904077"/>
            <a:ext cx="427380" cy="1062605"/>
          </a:xfrm>
          <a:prstGeom prst="straightConnector1">
            <a:avLst/>
          </a:prstGeom>
          <a:ln w="38100">
            <a:headEnd type="oval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FF538238-C284-4B7C-A3D9-680079CE6B58}"/>
              </a:ext>
            </a:extLst>
          </p:cNvPr>
          <p:cNvCxnSpPr>
            <a:cxnSpLocks/>
            <a:endCxn id="1036" idx="3"/>
          </p:cNvCxnSpPr>
          <p:nvPr/>
        </p:nvCxnSpPr>
        <p:spPr bwMode="auto">
          <a:xfrm flipH="1">
            <a:off x="4800884" y="2300181"/>
            <a:ext cx="1790988" cy="998540"/>
          </a:xfrm>
          <a:prstGeom prst="straightConnector1">
            <a:avLst/>
          </a:prstGeom>
          <a:ln w="38100">
            <a:headEnd type="oval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9F8450DD-B20B-4BF1-BB9A-F68918A792E0}"/>
              </a:ext>
            </a:extLst>
          </p:cNvPr>
          <p:cNvCxnSpPr>
            <a:cxnSpLocks/>
            <a:stCxn id="1026" idx="2"/>
            <a:endCxn id="1036" idx="1"/>
          </p:cNvCxnSpPr>
          <p:nvPr/>
        </p:nvCxnSpPr>
        <p:spPr bwMode="auto">
          <a:xfrm>
            <a:off x="1593484" y="2504365"/>
            <a:ext cx="2061769" cy="794356"/>
          </a:xfrm>
          <a:prstGeom prst="straightConnector1">
            <a:avLst/>
          </a:prstGeom>
          <a:ln w="38100">
            <a:headEnd type="oval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4" name="Picture 13">
            <a:extLst>
              <a:ext uri="{FF2B5EF4-FFF2-40B4-BE49-F238E27FC236}">
                <a16:creationId xmlns:a16="http://schemas.microsoft.com/office/drawing/2014/main" id="{CC5FF86A-1312-400C-9A33-5C167A95923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613" y="3532535"/>
            <a:ext cx="4691694" cy="3525251"/>
          </a:xfrm>
          <a:prstGeom prst="rect">
            <a:avLst/>
          </a:prstGeom>
        </p:spPr>
      </p:pic>
      <p:grpSp>
        <p:nvGrpSpPr>
          <p:cNvPr id="17" name="Group 16">
            <a:extLst>
              <a:ext uri="{FF2B5EF4-FFF2-40B4-BE49-F238E27FC236}">
                <a16:creationId xmlns:a16="http://schemas.microsoft.com/office/drawing/2014/main" id="{C897B453-DC3C-4346-BFD5-B5B6AE57B50D}"/>
              </a:ext>
            </a:extLst>
          </p:cNvPr>
          <p:cNvGrpSpPr/>
          <p:nvPr/>
        </p:nvGrpSpPr>
        <p:grpSpPr>
          <a:xfrm>
            <a:off x="2745620" y="4693365"/>
            <a:ext cx="1055069" cy="837948"/>
            <a:chOff x="2524837" y="2696286"/>
            <a:chExt cx="2762250" cy="1948369"/>
          </a:xfrm>
        </p:grpSpPr>
        <p:pic>
          <p:nvPicPr>
            <p:cNvPr id="18" name="Picture 4" descr="Project Management Insights w/Power BI - Members-Only Event">
              <a:extLst>
                <a:ext uri="{FF2B5EF4-FFF2-40B4-BE49-F238E27FC236}">
                  <a16:creationId xmlns:a16="http://schemas.microsoft.com/office/drawing/2014/main" id="{9BBB5078-FEAB-47F3-9582-013CED39C48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24837" y="2696286"/>
              <a:ext cx="2762250" cy="16573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60F1F985-D5FA-42EA-A03B-D668F4E920B1}"/>
                </a:ext>
              </a:extLst>
            </p:cNvPr>
            <p:cNvSpPr txBox="1"/>
            <p:nvPr/>
          </p:nvSpPr>
          <p:spPr>
            <a:xfrm>
              <a:off x="2744426" y="4275323"/>
              <a:ext cx="232307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/>
                <a:t>PowerBI</a:t>
              </a:r>
              <a:r>
                <a:rPr lang="en-US" dirty="0"/>
                <a:t> Project</a:t>
              </a:r>
            </a:p>
          </p:txBody>
        </p:sp>
      </p:grpSp>
      <p:pic>
        <p:nvPicPr>
          <p:cNvPr id="1036" name="Picture 12" descr="Gateway, Inc. - Wikipedia">
            <a:extLst>
              <a:ext uri="{FF2B5EF4-FFF2-40B4-BE49-F238E27FC236}">
                <a16:creationId xmlns:a16="http://schemas.microsoft.com/office/drawing/2014/main" id="{5AAF22D3-A6F7-4265-A515-2AD9DA3DBA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5253" y="2966682"/>
            <a:ext cx="1145631" cy="6640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Arrow: Notched Right 21">
            <a:extLst>
              <a:ext uri="{FF2B5EF4-FFF2-40B4-BE49-F238E27FC236}">
                <a16:creationId xmlns:a16="http://schemas.microsoft.com/office/drawing/2014/main" id="{BFE6C652-2DCB-4640-80D2-5A96C66216BA}"/>
              </a:ext>
            </a:extLst>
          </p:cNvPr>
          <p:cNvSpPr/>
          <p:nvPr/>
        </p:nvSpPr>
        <p:spPr bwMode="auto">
          <a:xfrm rot="6982347">
            <a:off x="3181627" y="3840672"/>
            <a:ext cx="1145631" cy="685566"/>
          </a:xfrm>
          <a:prstGeom prst="notchedRightArrow">
            <a:avLst/>
          </a:prstGeom>
          <a:solidFill>
            <a:srgbClr val="C00000"/>
          </a:solidFill>
          <a:ln>
            <a:headEnd type="none" w="med" len="med"/>
            <a:tailEnd type="none" w="med" len="med"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vert="horz" wrap="square" lIns="182880" tIns="45720" rIns="18288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755309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1DB6FB-54CA-44CC-BA34-6613A1A403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What’s Next?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803B9A-A7C3-4517-AD5F-EBCFB420D5F4}"/>
              </a:ext>
            </a:extLst>
          </p:cNvPr>
          <p:cNvSpPr txBox="1">
            <a:spLocks/>
          </p:cNvSpPr>
          <p:nvPr/>
        </p:nvSpPr>
        <p:spPr>
          <a:xfrm>
            <a:off x="458788" y="1021215"/>
            <a:ext cx="8119156" cy="5147356"/>
          </a:xfrm>
          <a:prstGeom prst="rect">
            <a:avLst/>
          </a:prstGeom>
        </p:spPr>
        <p:txBody>
          <a:bodyPr/>
          <a:lstStyle>
            <a:lvl1pPr marL="174625" indent="-174625" algn="l" rtl="0" eaLnBrk="1" fontAlgn="base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70C0"/>
              </a:buClr>
              <a:buSzPct val="90000"/>
              <a:buFont typeface="Arial" pitchFamily="34" charset="0"/>
              <a:buChar char="•"/>
              <a:defRPr sz="28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1pPr>
            <a:lvl2pPr marL="458788" indent="-169863" algn="l" rtl="0" eaLnBrk="1" fontAlgn="base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70C0"/>
              </a:buClr>
              <a:buSzPct val="80000"/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2pPr>
            <a:lvl3pPr marL="854075" indent="-173038" algn="l" rtl="0" eaLnBrk="1" fontAlgn="base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70C0"/>
              </a:buClr>
              <a:buSzPct val="80000"/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3pPr>
            <a:lvl4pPr marL="1254125" indent="-165100" algn="l" rtl="0" eaLnBrk="1" fontAlgn="base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70C0"/>
              </a:buClr>
              <a:buSzPct val="90000"/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4pPr>
            <a:lvl5pPr marL="1544638" indent="-168275" algn="l" rtl="0" eaLnBrk="1" fontAlgn="base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70C0"/>
              </a:buClr>
              <a:buSzPct val="90000"/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5pPr>
            <a:lvl6pPr marL="2001838" indent="-168275" algn="l" rtl="0" eaLnBrk="1" fontAlgn="base" hangingPunct="1">
              <a:lnSpc>
                <a:spcPct val="90000"/>
              </a:lnSpc>
              <a:spcBef>
                <a:spcPct val="70000"/>
              </a:spcBef>
              <a:spcAft>
                <a:spcPct val="0"/>
              </a:spcAft>
              <a:buClr>
                <a:srgbClr val="2D4A6D"/>
              </a:buClr>
              <a:buSzPct val="90000"/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459038" indent="-168275" algn="l" rtl="0" eaLnBrk="1" fontAlgn="base" hangingPunct="1">
              <a:lnSpc>
                <a:spcPct val="90000"/>
              </a:lnSpc>
              <a:spcBef>
                <a:spcPct val="70000"/>
              </a:spcBef>
              <a:spcAft>
                <a:spcPct val="0"/>
              </a:spcAft>
              <a:buClr>
                <a:srgbClr val="2D4A6D"/>
              </a:buClr>
              <a:buSzPct val="90000"/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916238" indent="-168275" algn="l" rtl="0" eaLnBrk="1" fontAlgn="base" hangingPunct="1">
              <a:lnSpc>
                <a:spcPct val="90000"/>
              </a:lnSpc>
              <a:spcBef>
                <a:spcPct val="70000"/>
              </a:spcBef>
              <a:spcAft>
                <a:spcPct val="0"/>
              </a:spcAft>
              <a:buClr>
                <a:srgbClr val="2D4A6D"/>
              </a:buClr>
              <a:buSzPct val="90000"/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373438" indent="-168275" algn="l" rtl="0" eaLnBrk="1" fontAlgn="base" hangingPunct="1">
              <a:lnSpc>
                <a:spcPct val="90000"/>
              </a:lnSpc>
              <a:spcBef>
                <a:spcPct val="70000"/>
              </a:spcBef>
              <a:spcAft>
                <a:spcPct val="0"/>
              </a:spcAft>
              <a:buClr>
                <a:srgbClr val="2D4A6D"/>
              </a:buClr>
              <a:buSzPct val="90000"/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0"/>
            <a:r>
              <a:rPr lang="en-US" b="0" kern="0" dirty="0">
                <a:solidFill>
                  <a:srgbClr val="000000"/>
                </a:solidFill>
              </a:rPr>
              <a:t>Explore more Visual Elements and learn how to use each of those elements properties</a:t>
            </a:r>
          </a:p>
          <a:p>
            <a:pPr lvl="0"/>
            <a:r>
              <a:rPr lang="en-US" b="0" kern="0" dirty="0">
                <a:solidFill>
                  <a:srgbClr val="000000"/>
                </a:solidFill>
              </a:rPr>
              <a:t>Study deeper the DAX</a:t>
            </a:r>
          </a:p>
          <a:p>
            <a:pPr lvl="0"/>
            <a:r>
              <a:rPr lang="en-US" b="0" kern="0" dirty="0">
                <a:solidFill>
                  <a:srgbClr val="000000"/>
                </a:solidFill>
              </a:rPr>
              <a:t>If Direct Query is needed, learn SQL’s Select statements (www.w3schools.com/sql)</a:t>
            </a:r>
          </a:p>
          <a:p>
            <a:pPr lvl="0"/>
            <a:r>
              <a:rPr lang="en-US" b="0" kern="0" dirty="0">
                <a:solidFill>
                  <a:srgbClr val="000000"/>
                </a:solidFill>
              </a:rPr>
              <a:t>Data Gateway</a:t>
            </a:r>
          </a:p>
          <a:p>
            <a:pPr lvl="0"/>
            <a:r>
              <a:rPr lang="en-US" b="0" kern="0" dirty="0">
                <a:solidFill>
                  <a:srgbClr val="000000"/>
                </a:solidFill>
              </a:rPr>
              <a:t>Report Server</a:t>
            </a:r>
          </a:p>
          <a:p>
            <a:pPr lvl="0"/>
            <a:r>
              <a:rPr lang="en-US" b="0" kern="0" dirty="0">
                <a:solidFill>
                  <a:srgbClr val="000000"/>
                </a:solidFill>
              </a:rPr>
              <a:t>PowerApps</a:t>
            </a:r>
          </a:p>
          <a:p>
            <a:pPr lvl="0"/>
            <a:r>
              <a:rPr lang="en-US" b="0" kern="0" dirty="0">
                <a:solidFill>
                  <a:srgbClr val="000000"/>
                </a:solidFill>
              </a:rPr>
              <a:t>R and Python Languages</a:t>
            </a:r>
          </a:p>
        </p:txBody>
      </p:sp>
    </p:spTree>
    <p:extLst>
      <p:ext uri="{BB962C8B-B14F-4D97-AF65-F5344CB8AC3E}">
        <p14:creationId xmlns:p14="http://schemas.microsoft.com/office/powerpoint/2010/main" val="11542373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928a0490-1281-45c5-84fe-a78eda3c30d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Training Schedule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Duration: 2 Days
Training Hours: 9am~5pm
Lunch Break: </a:t>
            </a:r>
          </a:p>
          <a:p>
            <a:pPr lvl="1"/>
            <a:r>
              <a:rPr lang="en-GB" dirty="0"/>
              <a:t>1:00pm~2:00pm (1 Hour)</a:t>
            </a:r>
          </a:p>
          <a:p>
            <a:r>
              <a:rPr lang="en-GB" dirty="0"/>
              <a:t>Short Breaks:</a:t>
            </a:r>
          </a:p>
          <a:p>
            <a:pPr lvl="1"/>
            <a:r>
              <a:rPr lang="en-GB" dirty="0"/>
              <a:t>Morning: 10:45am~11:00am</a:t>
            </a:r>
          </a:p>
          <a:p>
            <a:pPr lvl="1"/>
            <a:r>
              <a:rPr lang="en-GB" dirty="0"/>
              <a:t>Afternoon: 3:30pm~3:45pm</a:t>
            </a:r>
          </a:p>
        </p:txBody>
      </p:sp>
    </p:spTree>
    <p:extLst>
      <p:ext uri="{BB962C8B-B14F-4D97-AF65-F5344CB8AC3E}">
        <p14:creationId xmlns:p14="http://schemas.microsoft.com/office/powerpoint/2010/main" val="914189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BBCA0D-13D9-420D-A3A3-F0C438D05E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BI?</a:t>
            </a:r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0080F87B-3BE3-4703-990F-06EF3B35503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95375103"/>
              </p:ext>
            </p:extLst>
          </p:nvPr>
        </p:nvGraphicFramePr>
        <p:xfrm>
          <a:off x="1524000" y="1397000"/>
          <a:ext cx="4863921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16" name="Group 15">
            <a:extLst>
              <a:ext uri="{FF2B5EF4-FFF2-40B4-BE49-F238E27FC236}">
                <a16:creationId xmlns:a16="http://schemas.microsoft.com/office/drawing/2014/main" id="{A109DB24-6BE9-4D14-8F48-6AC21E9242F3}"/>
              </a:ext>
            </a:extLst>
          </p:cNvPr>
          <p:cNvGrpSpPr/>
          <p:nvPr/>
        </p:nvGrpSpPr>
        <p:grpSpPr>
          <a:xfrm>
            <a:off x="814509" y="2413000"/>
            <a:ext cx="2184122" cy="4063999"/>
            <a:chOff x="814509" y="2413000"/>
            <a:chExt cx="2184122" cy="4063999"/>
          </a:xfrm>
        </p:grpSpPr>
        <p:sp>
          <p:nvSpPr>
            <p:cNvPr id="12" name="Arrow: Striped Right 11">
              <a:extLst>
                <a:ext uri="{FF2B5EF4-FFF2-40B4-BE49-F238E27FC236}">
                  <a16:creationId xmlns:a16="http://schemas.microsoft.com/office/drawing/2014/main" id="{D138A432-EEC9-467B-B3D8-F977B4EC1DB7}"/>
                </a:ext>
              </a:extLst>
            </p:cNvPr>
            <p:cNvSpPr/>
            <p:nvPr/>
          </p:nvSpPr>
          <p:spPr bwMode="auto">
            <a:xfrm flipH="1">
              <a:off x="1742941" y="2413000"/>
              <a:ext cx="1255690" cy="4063999"/>
            </a:xfrm>
            <a:prstGeom prst="stripedRightArrow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vert="horz" wrap="square" lIns="182880" tIns="45720" rIns="18288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endParaRP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3D1A8B0B-5FD5-43D2-B78A-CE06659DF659}"/>
                </a:ext>
              </a:extLst>
            </p:cNvPr>
            <p:cNvSpPr txBox="1"/>
            <p:nvPr/>
          </p:nvSpPr>
          <p:spPr>
            <a:xfrm>
              <a:off x="814509" y="4273213"/>
              <a:ext cx="93487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DBMS</a:t>
              </a:r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5AE5451C-6E29-4F40-8FB1-B7EA24F77FAF}"/>
              </a:ext>
            </a:extLst>
          </p:cNvPr>
          <p:cNvGrpSpPr/>
          <p:nvPr/>
        </p:nvGrpSpPr>
        <p:grpSpPr>
          <a:xfrm>
            <a:off x="5106472" y="1931832"/>
            <a:ext cx="2111864" cy="4752304"/>
            <a:chOff x="5106472" y="1931832"/>
            <a:chExt cx="2111864" cy="4752304"/>
          </a:xfrm>
        </p:grpSpPr>
        <p:sp>
          <p:nvSpPr>
            <p:cNvPr id="14" name="Arrow: Striped Right 13">
              <a:extLst>
                <a:ext uri="{FF2B5EF4-FFF2-40B4-BE49-F238E27FC236}">
                  <a16:creationId xmlns:a16="http://schemas.microsoft.com/office/drawing/2014/main" id="{53A49656-D0E3-47D0-A56F-1E407AFA9A19}"/>
                </a:ext>
              </a:extLst>
            </p:cNvPr>
            <p:cNvSpPr/>
            <p:nvPr/>
          </p:nvSpPr>
          <p:spPr bwMode="auto">
            <a:xfrm>
              <a:off x="5106472" y="1931832"/>
              <a:ext cx="1526147" cy="4752304"/>
            </a:xfrm>
            <a:prstGeom prst="stripedRightArrow">
              <a:avLst>
                <a:gd name="adj1" fmla="val 50000"/>
                <a:gd name="adj2" fmla="val 44872"/>
              </a:avLst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vert="horz" wrap="square" lIns="182880" tIns="45720" rIns="18288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endParaRP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CAB3504D-F844-4915-907F-7F347B3ACB16}"/>
                </a:ext>
              </a:extLst>
            </p:cNvPr>
            <p:cNvSpPr txBox="1"/>
            <p:nvPr/>
          </p:nvSpPr>
          <p:spPr>
            <a:xfrm>
              <a:off x="6730702" y="4123318"/>
              <a:ext cx="48763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BI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449277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6b815f6b-9c51-4f3a-803e-ecd54c9b54a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Business intelligence scenarios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8788" y="1021215"/>
            <a:ext cx="8119156" cy="5147356"/>
          </a:xfrm>
          <a:prstGeom prst="rect">
            <a:avLst/>
          </a:prstGeom>
        </p:spPr>
        <p:txBody>
          <a:bodyPr/>
          <a:lstStyle>
            <a:lvl1pPr marL="174625" indent="-174625" algn="l" rtl="0" eaLnBrk="1" fontAlgn="base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70C0"/>
              </a:buClr>
              <a:buSzPct val="90000"/>
              <a:buFont typeface="Arial" pitchFamily="34" charset="0"/>
              <a:buChar char="•"/>
              <a:defRPr sz="28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1pPr>
            <a:lvl2pPr marL="458788" indent="-169863" algn="l" rtl="0" eaLnBrk="1" fontAlgn="base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70C0"/>
              </a:buClr>
              <a:buSzPct val="80000"/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2pPr>
            <a:lvl3pPr marL="854075" indent="-173038" algn="l" rtl="0" eaLnBrk="1" fontAlgn="base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70C0"/>
              </a:buClr>
              <a:buSzPct val="80000"/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3pPr>
            <a:lvl4pPr marL="1254125" indent="-165100" algn="l" rtl="0" eaLnBrk="1" fontAlgn="base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70C0"/>
              </a:buClr>
              <a:buSzPct val="90000"/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4pPr>
            <a:lvl5pPr marL="1544638" indent="-168275" algn="l" rtl="0" eaLnBrk="1" fontAlgn="base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70C0"/>
              </a:buClr>
              <a:buSzPct val="90000"/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5pPr>
            <a:lvl6pPr marL="2001838" indent="-168275" algn="l" rtl="0" eaLnBrk="1" fontAlgn="base" hangingPunct="1">
              <a:lnSpc>
                <a:spcPct val="90000"/>
              </a:lnSpc>
              <a:spcBef>
                <a:spcPct val="70000"/>
              </a:spcBef>
              <a:spcAft>
                <a:spcPct val="0"/>
              </a:spcAft>
              <a:buClr>
                <a:srgbClr val="2D4A6D"/>
              </a:buClr>
              <a:buSzPct val="90000"/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459038" indent="-168275" algn="l" rtl="0" eaLnBrk="1" fontAlgn="base" hangingPunct="1">
              <a:lnSpc>
                <a:spcPct val="90000"/>
              </a:lnSpc>
              <a:spcBef>
                <a:spcPct val="70000"/>
              </a:spcBef>
              <a:spcAft>
                <a:spcPct val="0"/>
              </a:spcAft>
              <a:buClr>
                <a:srgbClr val="2D4A6D"/>
              </a:buClr>
              <a:buSzPct val="90000"/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916238" indent="-168275" algn="l" rtl="0" eaLnBrk="1" fontAlgn="base" hangingPunct="1">
              <a:lnSpc>
                <a:spcPct val="90000"/>
              </a:lnSpc>
              <a:spcBef>
                <a:spcPct val="70000"/>
              </a:spcBef>
              <a:spcAft>
                <a:spcPct val="0"/>
              </a:spcAft>
              <a:buClr>
                <a:srgbClr val="2D4A6D"/>
              </a:buClr>
              <a:buSzPct val="90000"/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373438" indent="-168275" algn="l" rtl="0" eaLnBrk="1" fontAlgn="base" hangingPunct="1">
              <a:lnSpc>
                <a:spcPct val="90000"/>
              </a:lnSpc>
              <a:spcBef>
                <a:spcPct val="70000"/>
              </a:spcBef>
              <a:spcAft>
                <a:spcPct val="0"/>
              </a:spcAft>
              <a:buClr>
                <a:srgbClr val="2D4A6D"/>
              </a:buClr>
              <a:buSzPct val="90000"/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0"/>
            <a:r>
              <a:rPr lang="en-US" sz="2400" b="0" kern="0" dirty="0">
                <a:solidFill>
                  <a:srgbClr val="000000"/>
                </a:solidFill>
              </a:rPr>
              <a:t>Big data is the result of data generated by the internet, social media, and e-commerce:</a:t>
            </a:r>
          </a:p>
          <a:p>
            <a:pPr lvl="1"/>
            <a:r>
              <a:rPr lang="en-US" sz="2000" b="0" kern="0" dirty="0">
                <a:solidFill>
                  <a:srgbClr val="000000"/>
                </a:solidFill>
              </a:rPr>
              <a:t>Data is constantly being gathered for commercial use</a:t>
            </a:r>
          </a:p>
          <a:p>
            <a:pPr lvl="1"/>
            <a:r>
              <a:rPr lang="en-US" sz="2000" b="0" kern="0" dirty="0">
                <a:solidFill>
                  <a:srgbClr val="000000"/>
                </a:solidFill>
              </a:rPr>
              <a:t>Data is constantly growing in size</a:t>
            </a:r>
          </a:p>
          <a:p>
            <a:pPr lvl="0"/>
            <a:r>
              <a:rPr lang="en-US" sz="2400" b="0" kern="0" dirty="0">
                <a:solidFill>
                  <a:srgbClr val="000000"/>
                </a:solidFill>
              </a:rPr>
              <a:t>Reporting:</a:t>
            </a:r>
          </a:p>
          <a:p>
            <a:pPr lvl="1"/>
            <a:r>
              <a:rPr lang="en-US" sz="2000" b="0" kern="0" dirty="0">
                <a:solidFill>
                  <a:srgbClr val="000000"/>
                </a:solidFill>
              </a:rPr>
              <a:t>Extracting data and presenting it to enable decision-making</a:t>
            </a:r>
          </a:p>
          <a:p>
            <a:pPr lvl="1"/>
            <a:r>
              <a:rPr lang="en-US" sz="2000" b="0" kern="0" dirty="0">
                <a:solidFill>
                  <a:srgbClr val="000000"/>
                </a:solidFill>
              </a:rPr>
              <a:t>Show metrics for organizational performance</a:t>
            </a:r>
          </a:p>
          <a:p>
            <a:pPr lvl="0"/>
            <a:r>
              <a:rPr lang="en-US" sz="2400" b="0" kern="0" dirty="0">
                <a:solidFill>
                  <a:srgbClr val="000000"/>
                </a:solidFill>
              </a:rPr>
              <a:t>Analysis:</a:t>
            </a:r>
          </a:p>
          <a:p>
            <a:pPr lvl="1"/>
            <a:r>
              <a:rPr lang="en-US" sz="2000" b="0" kern="0" dirty="0">
                <a:solidFill>
                  <a:srgbClr val="000000"/>
                </a:solidFill>
              </a:rPr>
              <a:t>Evaluating data to discover insights</a:t>
            </a:r>
          </a:p>
          <a:p>
            <a:pPr lvl="1"/>
            <a:r>
              <a:rPr lang="en-US" sz="2000" b="0" kern="0" dirty="0">
                <a:solidFill>
                  <a:srgbClr val="000000"/>
                </a:solidFill>
              </a:rPr>
              <a:t>Data should answer questions, but quickly becomes outdated</a:t>
            </a:r>
          </a:p>
          <a:p>
            <a:pPr lvl="0"/>
            <a:r>
              <a:rPr lang="en-US" sz="2400" b="0" kern="0" dirty="0">
                <a:solidFill>
                  <a:srgbClr val="000000"/>
                </a:solidFill>
              </a:rPr>
              <a:t>Collaboration:</a:t>
            </a:r>
          </a:p>
          <a:p>
            <a:pPr lvl="1"/>
            <a:r>
              <a:rPr lang="en-US" sz="2000" b="0" kern="0" dirty="0">
                <a:solidFill>
                  <a:srgbClr val="000000"/>
                </a:solidFill>
              </a:rPr>
              <a:t>Business analysts need to share data for decision-making</a:t>
            </a:r>
          </a:p>
        </p:txBody>
      </p:sp>
    </p:spTree>
    <p:extLst>
      <p:ext uri="{BB962C8B-B14F-4D97-AF65-F5344CB8AC3E}">
        <p14:creationId xmlns:p14="http://schemas.microsoft.com/office/powerpoint/2010/main" val="11933315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4c7c886d-73c1-43ae-971e-b0e8137cf9c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Trends in business intelligence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8788" y="1021214"/>
            <a:ext cx="8119156" cy="5309247"/>
          </a:xfrm>
          <a:prstGeom prst="rect">
            <a:avLst/>
          </a:prstGeom>
        </p:spPr>
        <p:txBody>
          <a:bodyPr/>
          <a:lstStyle>
            <a:lvl1pPr marL="174625" indent="-174625" algn="l" rtl="0" eaLnBrk="1" fontAlgn="base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70C0"/>
              </a:buClr>
              <a:buSzPct val="90000"/>
              <a:buFont typeface="Arial" pitchFamily="34" charset="0"/>
              <a:buChar char="•"/>
              <a:defRPr sz="28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1pPr>
            <a:lvl2pPr marL="458788" indent="-169863" algn="l" rtl="0" eaLnBrk="1" fontAlgn="base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70C0"/>
              </a:buClr>
              <a:buSzPct val="80000"/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2pPr>
            <a:lvl3pPr marL="854075" indent="-173038" algn="l" rtl="0" eaLnBrk="1" fontAlgn="base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70C0"/>
              </a:buClr>
              <a:buSzPct val="80000"/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3pPr>
            <a:lvl4pPr marL="1254125" indent="-165100" algn="l" rtl="0" eaLnBrk="1" fontAlgn="base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70C0"/>
              </a:buClr>
              <a:buSzPct val="90000"/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4pPr>
            <a:lvl5pPr marL="1544638" indent="-168275" algn="l" rtl="0" eaLnBrk="1" fontAlgn="base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70C0"/>
              </a:buClr>
              <a:buSzPct val="90000"/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5pPr>
            <a:lvl6pPr marL="2001838" indent="-168275" algn="l" rtl="0" eaLnBrk="1" fontAlgn="base" hangingPunct="1">
              <a:lnSpc>
                <a:spcPct val="90000"/>
              </a:lnSpc>
              <a:spcBef>
                <a:spcPct val="70000"/>
              </a:spcBef>
              <a:spcAft>
                <a:spcPct val="0"/>
              </a:spcAft>
              <a:buClr>
                <a:srgbClr val="2D4A6D"/>
              </a:buClr>
              <a:buSzPct val="90000"/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459038" indent="-168275" algn="l" rtl="0" eaLnBrk="1" fontAlgn="base" hangingPunct="1">
              <a:lnSpc>
                <a:spcPct val="90000"/>
              </a:lnSpc>
              <a:spcBef>
                <a:spcPct val="70000"/>
              </a:spcBef>
              <a:spcAft>
                <a:spcPct val="0"/>
              </a:spcAft>
              <a:buClr>
                <a:srgbClr val="2D4A6D"/>
              </a:buClr>
              <a:buSzPct val="90000"/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916238" indent="-168275" algn="l" rtl="0" eaLnBrk="1" fontAlgn="base" hangingPunct="1">
              <a:lnSpc>
                <a:spcPct val="90000"/>
              </a:lnSpc>
              <a:spcBef>
                <a:spcPct val="70000"/>
              </a:spcBef>
              <a:spcAft>
                <a:spcPct val="0"/>
              </a:spcAft>
              <a:buClr>
                <a:srgbClr val="2D4A6D"/>
              </a:buClr>
              <a:buSzPct val="90000"/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373438" indent="-168275" algn="l" rtl="0" eaLnBrk="1" fontAlgn="base" hangingPunct="1">
              <a:lnSpc>
                <a:spcPct val="90000"/>
              </a:lnSpc>
              <a:spcBef>
                <a:spcPct val="70000"/>
              </a:spcBef>
              <a:spcAft>
                <a:spcPct val="0"/>
              </a:spcAft>
              <a:buClr>
                <a:srgbClr val="2D4A6D"/>
              </a:buClr>
              <a:buSzPct val="90000"/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0"/>
            <a:r>
              <a:rPr lang="en-US" b="0" kern="0" dirty="0">
                <a:solidFill>
                  <a:srgbClr val="000000"/>
                </a:solidFill>
              </a:rPr>
              <a:t>BI trend is moving away from analyzing historical data, towards real-time analytics and predictions:</a:t>
            </a:r>
          </a:p>
          <a:p>
            <a:pPr lvl="1"/>
            <a:r>
              <a:rPr lang="en-US" b="0" kern="0" dirty="0">
                <a:solidFill>
                  <a:srgbClr val="000000"/>
                </a:solidFill>
              </a:rPr>
              <a:t>Self-service reporting and analysis:</a:t>
            </a:r>
          </a:p>
          <a:p>
            <a:pPr lvl="2"/>
            <a:r>
              <a:rPr lang="en-US" b="0" kern="0" dirty="0">
                <a:solidFill>
                  <a:srgbClr val="000000"/>
                </a:solidFill>
              </a:rPr>
              <a:t>Self-service has existed since the invention of spreadsheets</a:t>
            </a:r>
          </a:p>
          <a:p>
            <a:pPr lvl="2"/>
            <a:r>
              <a:rPr lang="en-US" b="0" kern="0" dirty="0">
                <a:solidFill>
                  <a:srgbClr val="000000"/>
                </a:solidFill>
              </a:rPr>
              <a:t>Widespread adoption of Excel and the use of power tools</a:t>
            </a:r>
          </a:p>
          <a:p>
            <a:pPr lvl="2"/>
            <a:r>
              <a:rPr lang="en-US" b="0" kern="0" dirty="0">
                <a:solidFill>
                  <a:srgbClr val="000000"/>
                </a:solidFill>
              </a:rPr>
              <a:t>Enables independence from IT, quick to produce reports</a:t>
            </a:r>
          </a:p>
          <a:p>
            <a:pPr lvl="1"/>
            <a:r>
              <a:rPr lang="en-US" b="0" kern="0" dirty="0">
                <a:solidFill>
                  <a:srgbClr val="000000"/>
                </a:solidFill>
              </a:rPr>
              <a:t>Increasing adoption of BI:</a:t>
            </a:r>
          </a:p>
          <a:p>
            <a:pPr lvl="2"/>
            <a:r>
              <a:rPr lang="en-US" b="0" kern="0" dirty="0">
                <a:solidFill>
                  <a:srgbClr val="000000"/>
                </a:solidFill>
              </a:rPr>
              <a:t>Organizations of all sizes gathering data and statistics</a:t>
            </a:r>
          </a:p>
          <a:p>
            <a:pPr lvl="2"/>
            <a:r>
              <a:rPr lang="en-US" b="0" kern="0" dirty="0">
                <a:solidFill>
                  <a:srgbClr val="000000"/>
                </a:solidFill>
              </a:rPr>
              <a:t>Essential to react to trends and remain competitive</a:t>
            </a:r>
          </a:p>
          <a:p>
            <a:pPr lvl="1"/>
            <a:r>
              <a:rPr lang="en-US" b="0" kern="0" dirty="0">
                <a:solidFill>
                  <a:srgbClr val="000000"/>
                </a:solidFill>
              </a:rPr>
              <a:t>Availability of out-of-the-box solutions:</a:t>
            </a:r>
          </a:p>
          <a:p>
            <a:pPr lvl="2"/>
            <a:r>
              <a:rPr lang="en-US" b="0" kern="0" dirty="0">
                <a:solidFill>
                  <a:srgbClr val="000000"/>
                </a:solidFill>
              </a:rPr>
              <a:t>Solutions from Tableau, Qlik, Microsoft, Salesforce, and so on</a:t>
            </a:r>
          </a:p>
          <a:p>
            <a:pPr lvl="2"/>
            <a:r>
              <a:rPr lang="en-US" b="0" kern="0" dirty="0">
                <a:solidFill>
                  <a:srgbClr val="000000"/>
                </a:solidFill>
              </a:rPr>
              <a:t>Some have large license fees and may require trained report developer</a:t>
            </a:r>
          </a:p>
        </p:txBody>
      </p:sp>
    </p:spTree>
    <p:extLst>
      <p:ext uri="{BB962C8B-B14F-4D97-AF65-F5344CB8AC3E}">
        <p14:creationId xmlns:p14="http://schemas.microsoft.com/office/powerpoint/2010/main" val="24644712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EF4001-B7E0-4CA0-AAC4-36BA593081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Power 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A22728-2751-437E-A510-CB04BF36BACD}"/>
              </a:ext>
            </a:extLst>
          </p:cNvPr>
          <p:cNvSpPr txBox="1">
            <a:spLocks/>
          </p:cNvSpPr>
          <p:nvPr/>
        </p:nvSpPr>
        <p:spPr>
          <a:xfrm>
            <a:off x="458788" y="1021214"/>
            <a:ext cx="8119156" cy="5309247"/>
          </a:xfrm>
          <a:prstGeom prst="rect">
            <a:avLst/>
          </a:prstGeom>
        </p:spPr>
        <p:txBody>
          <a:bodyPr/>
          <a:lstStyle>
            <a:lvl1pPr marL="174625" indent="-174625" algn="l" rtl="0" eaLnBrk="1" fontAlgn="base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70C0"/>
              </a:buClr>
              <a:buSzPct val="90000"/>
              <a:buFont typeface="Arial" pitchFamily="34" charset="0"/>
              <a:buChar char="•"/>
              <a:defRPr sz="28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1pPr>
            <a:lvl2pPr marL="458788" indent="-169863" algn="l" rtl="0" eaLnBrk="1" fontAlgn="base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70C0"/>
              </a:buClr>
              <a:buSzPct val="80000"/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2pPr>
            <a:lvl3pPr marL="854075" indent="-173038" algn="l" rtl="0" eaLnBrk="1" fontAlgn="base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70C0"/>
              </a:buClr>
              <a:buSzPct val="80000"/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3pPr>
            <a:lvl4pPr marL="1254125" indent="-165100" algn="l" rtl="0" eaLnBrk="1" fontAlgn="base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70C0"/>
              </a:buClr>
              <a:buSzPct val="90000"/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4pPr>
            <a:lvl5pPr marL="1544638" indent="-168275" algn="l" rtl="0" eaLnBrk="1" fontAlgn="base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70C0"/>
              </a:buClr>
              <a:buSzPct val="90000"/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5pPr>
            <a:lvl6pPr marL="2001838" indent="-168275" algn="l" rtl="0" eaLnBrk="1" fontAlgn="base" hangingPunct="1">
              <a:lnSpc>
                <a:spcPct val="90000"/>
              </a:lnSpc>
              <a:spcBef>
                <a:spcPct val="70000"/>
              </a:spcBef>
              <a:spcAft>
                <a:spcPct val="0"/>
              </a:spcAft>
              <a:buClr>
                <a:srgbClr val="2D4A6D"/>
              </a:buClr>
              <a:buSzPct val="90000"/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459038" indent="-168275" algn="l" rtl="0" eaLnBrk="1" fontAlgn="base" hangingPunct="1">
              <a:lnSpc>
                <a:spcPct val="90000"/>
              </a:lnSpc>
              <a:spcBef>
                <a:spcPct val="70000"/>
              </a:spcBef>
              <a:spcAft>
                <a:spcPct val="0"/>
              </a:spcAft>
              <a:buClr>
                <a:srgbClr val="2D4A6D"/>
              </a:buClr>
              <a:buSzPct val="90000"/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916238" indent="-168275" algn="l" rtl="0" eaLnBrk="1" fontAlgn="base" hangingPunct="1">
              <a:lnSpc>
                <a:spcPct val="90000"/>
              </a:lnSpc>
              <a:spcBef>
                <a:spcPct val="70000"/>
              </a:spcBef>
              <a:spcAft>
                <a:spcPct val="0"/>
              </a:spcAft>
              <a:buClr>
                <a:srgbClr val="2D4A6D"/>
              </a:buClr>
              <a:buSzPct val="90000"/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373438" indent="-168275" algn="l" rtl="0" eaLnBrk="1" fontAlgn="base" hangingPunct="1">
              <a:lnSpc>
                <a:spcPct val="90000"/>
              </a:lnSpc>
              <a:spcBef>
                <a:spcPct val="70000"/>
              </a:spcBef>
              <a:spcAft>
                <a:spcPct val="0"/>
              </a:spcAft>
              <a:buClr>
                <a:srgbClr val="2D4A6D"/>
              </a:buClr>
              <a:buSzPct val="90000"/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0"/>
            <a:r>
              <a:rPr lang="en-US" b="0" kern="0" dirty="0">
                <a:solidFill>
                  <a:srgbClr val="000000"/>
                </a:solidFill>
              </a:rPr>
              <a:t>Power Query</a:t>
            </a:r>
          </a:p>
          <a:p>
            <a:pPr lvl="0"/>
            <a:r>
              <a:rPr lang="en-US" b="0" kern="0" dirty="0">
                <a:solidFill>
                  <a:srgbClr val="000000"/>
                </a:solidFill>
              </a:rPr>
              <a:t>Power Pivot</a:t>
            </a:r>
          </a:p>
          <a:p>
            <a:pPr lvl="0"/>
            <a:r>
              <a:rPr lang="en-US" b="0" kern="0" dirty="0">
                <a:solidFill>
                  <a:srgbClr val="000000"/>
                </a:solidFill>
              </a:rPr>
              <a:t>Power View</a:t>
            </a:r>
          </a:p>
          <a:p>
            <a:pPr lvl="0"/>
            <a:r>
              <a:rPr lang="en-US" b="0" kern="0" dirty="0">
                <a:solidFill>
                  <a:srgbClr val="000000"/>
                </a:solidFill>
              </a:rPr>
              <a:t>Power Map</a:t>
            </a:r>
          </a:p>
        </p:txBody>
      </p:sp>
    </p:spTree>
    <p:extLst>
      <p:ext uri="{BB962C8B-B14F-4D97-AF65-F5344CB8AC3E}">
        <p14:creationId xmlns:p14="http://schemas.microsoft.com/office/powerpoint/2010/main" val="2174132651"/>
      </p:ext>
    </p:extLst>
  </p:cSld>
  <p:clrMapOvr>
    <a:masterClrMapping/>
  </p:clrMapOvr>
</p:sld>
</file>

<file path=ppt/theme/theme1.xml><?xml version="1.0" encoding="utf-8"?>
<a:theme xmlns:a="http://schemas.openxmlformats.org/drawingml/2006/main" name="NG_MOC_Core_ModuleNew2">
  <a:themeElements>
    <a:clrScheme name="">
      <a:dk1>
        <a:srgbClr val="000000"/>
      </a:dk1>
      <a:lt1>
        <a:srgbClr val="FFFFFF"/>
      </a:lt1>
      <a:dk2>
        <a:srgbClr val="000000"/>
      </a:dk2>
      <a:lt2>
        <a:srgbClr val="C0C0C0"/>
      </a:lt2>
      <a:accent1>
        <a:srgbClr val="FFFFFF"/>
      </a:accent1>
      <a:accent2>
        <a:srgbClr val="8DACD0"/>
      </a:accent2>
      <a:accent3>
        <a:srgbClr val="FFFFFF"/>
      </a:accent3>
      <a:accent4>
        <a:srgbClr val="000000"/>
      </a:accent4>
      <a:accent5>
        <a:srgbClr val="FFFFFF"/>
      </a:accent5>
      <a:accent6>
        <a:srgbClr val="7F9BBC"/>
      </a:accent6>
      <a:hlink>
        <a:srgbClr val="006699"/>
      </a:hlink>
      <a:folHlink>
        <a:srgbClr val="000066"/>
      </a:folHlink>
    </a:clrScheme>
    <a:fontScheme name="2_Master_Templat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rgbClr val="E4CD9A"/>
            </a:gs>
            <a:gs pos="100000">
              <a:srgbClr val="EEEFD7"/>
            </a:gs>
          </a:gsLst>
          <a:lin ang="2700000" scaled="1"/>
        </a:gra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rgbClr val="AFAFAF"/>
          </a:outerShdw>
        </a:effectLst>
      </a:spPr>
      <a:bodyPr vert="horz" wrap="square" lIns="182880" tIns="45720" rIns="18288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rgbClr val="E4CD9A"/>
            </a:gs>
            <a:gs pos="100000">
              <a:srgbClr val="EEEFD7"/>
            </a:gs>
          </a:gsLst>
          <a:lin ang="2700000" scaled="1"/>
        </a:gra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rgbClr val="AFAFAF"/>
          </a:outerShdw>
        </a:effectLst>
      </a:spPr>
      <a:bodyPr vert="horz" wrap="square" lIns="182880" tIns="45720" rIns="18288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2_Master_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Master_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Master_Templat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Master_Templat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Master_Templat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Master_Templat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Master_Templat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Master_Template 8">
        <a:dk1>
          <a:srgbClr val="000000"/>
        </a:dk1>
        <a:lt1>
          <a:srgbClr val="FFFFFF"/>
        </a:lt1>
        <a:dk2>
          <a:srgbClr val="000000"/>
        </a:dk2>
        <a:lt2>
          <a:srgbClr val="C0C0C0"/>
        </a:lt2>
        <a:accent1>
          <a:srgbClr val="C1FEF9"/>
        </a:accent1>
        <a:accent2>
          <a:srgbClr val="DC0081"/>
        </a:accent2>
        <a:accent3>
          <a:srgbClr val="FFFFFF"/>
        </a:accent3>
        <a:accent4>
          <a:srgbClr val="000000"/>
        </a:accent4>
        <a:accent5>
          <a:srgbClr val="DDFEFB"/>
        </a:accent5>
        <a:accent6>
          <a:srgbClr val="C70074"/>
        </a:accent6>
        <a:hlink>
          <a:srgbClr val="618FFD"/>
        </a:hlink>
        <a:folHlink>
          <a:srgbClr val="CECEC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Master_Template 9">
        <a:dk1>
          <a:srgbClr val="000000"/>
        </a:dk1>
        <a:lt1>
          <a:srgbClr val="FFFFFF"/>
        </a:lt1>
        <a:dk2>
          <a:srgbClr val="000000"/>
        </a:dk2>
        <a:lt2>
          <a:srgbClr val="C0C0C0"/>
        </a:lt2>
        <a:accent1>
          <a:srgbClr val="FFFFFF"/>
        </a:accent1>
        <a:accent2>
          <a:srgbClr val="8DACD0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7F9BBC"/>
        </a:accent6>
        <a:hlink>
          <a:srgbClr val="618FFD"/>
        </a:hlink>
        <a:folHlink>
          <a:srgbClr val="CECEC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Master_Template 10">
        <a:dk1>
          <a:srgbClr val="000000"/>
        </a:dk1>
        <a:lt1>
          <a:srgbClr val="FFFFFF"/>
        </a:lt1>
        <a:dk2>
          <a:srgbClr val="000000"/>
        </a:dk2>
        <a:lt2>
          <a:srgbClr val="C0C0C0"/>
        </a:lt2>
        <a:accent1>
          <a:srgbClr val="FFFFFF"/>
        </a:accent1>
        <a:accent2>
          <a:srgbClr val="8DACD0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7F9BBC"/>
        </a:accent6>
        <a:hlink>
          <a:srgbClr val="333399"/>
        </a:hlink>
        <a:folHlink>
          <a:srgbClr val="CECEC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Master_Template 11">
        <a:dk1>
          <a:srgbClr val="000000"/>
        </a:dk1>
        <a:lt1>
          <a:srgbClr val="FFFFFF"/>
        </a:lt1>
        <a:dk2>
          <a:srgbClr val="000000"/>
        </a:dk2>
        <a:lt2>
          <a:srgbClr val="C0C0C0"/>
        </a:lt2>
        <a:accent1>
          <a:srgbClr val="FFFFFF"/>
        </a:accent1>
        <a:accent2>
          <a:srgbClr val="8DACD0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7F9BBC"/>
        </a:accent6>
        <a:hlink>
          <a:srgbClr val="000099"/>
        </a:hlink>
        <a:folHlink>
          <a:srgbClr val="CECEC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Master_Template 12">
        <a:dk1>
          <a:srgbClr val="000000"/>
        </a:dk1>
        <a:lt1>
          <a:srgbClr val="FFFFFF"/>
        </a:lt1>
        <a:dk2>
          <a:srgbClr val="000000"/>
        </a:dk2>
        <a:lt2>
          <a:srgbClr val="C0C0C0"/>
        </a:lt2>
        <a:accent1>
          <a:srgbClr val="FFFFFF"/>
        </a:accent1>
        <a:accent2>
          <a:srgbClr val="8DACD0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7F9BBC"/>
        </a:accent6>
        <a:hlink>
          <a:srgbClr val="0099CC"/>
        </a:hlink>
        <a:folHlink>
          <a:srgbClr val="CECEC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Master_Template 13">
        <a:dk1>
          <a:srgbClr val="000000"/>
        </a:dk1>
        <a:lt1>
          <a:srgbClr val="FFFFFF"/>
        </a:lt1>
        <a:dk2>
          <a:srgbClr val="000000"/>
        </a:dk2>
        <a:lt2>
          <a:srgbClr val="C0C0C0"/>
        </a:lt2>
        <a:accent1>
          <a:srgbClr val="FFFFFF"/>
        </a:accent1>
        <a:accent2>
          <a:srgbClr val="8DACD0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7F9BBC"/>
        </a:accent6>
        <a:hlink>
          <a:srgbClr val="006699"/>
        </a:hlink>
        <a:folHlink>
          <a:srgbClr val="CECEC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Master_Template 14">
        <a:dk1>
          <a:srgbClr val="000000"/>
        </a:dk1>
        <a:lt1>
          <a:srgbClr val="FFFFFF"/>
        </a:lt1>
        <a:dk2>
          <a:srgbClr val="000000"/>
        </a:dk2>
        <a:lt2>
          <a:srgbClr val="C0C0C0"/>
        </a:lt2>
        <a:accent1>
          <a:srgbClr val="FFFFFF"/>
        </a:accent1>
        <a:accent2>
          <a:srgbClr val="8DACD0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7F9BBC"/>
        </a:accent6>
        <a:hlink>
          <a:srgbClr val="436F9F"/>
        </a:hlink>
        <a:folHlink>
          <a:srgbClr val="CECEC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Master_Template 15">
        <a:dk1>
          <a:srgbClr val="000000"/>
        </a:dk1>
        <a:lt1>
          <a:srgbClr val="FFFFFF"/>
        </a:lt1>
        <a:dk2>
          <a:srgbClr val="000000"/>
        </a:dk2>
        <a:lt2>
          <a:srgbClr val="C0C0C0"/>
        </a:lt2>
        <a:accent1>
          <a:srgbClr val="FFFFFF"/>
        </a:accent1>
        <a:accent2>
          <a:srgbClr val="8DACD0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7F9BBC"/>
        </a:accent6>
        <a:hlink>
          <a:srgbClr val="E4BB0E"/>
        </a:hlink>
        <a:folHlink>
          <a:srgbClr val="CECEC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Master_Template 16">
        <a:dk1>
          <a:srgbClr val="000000"/>
        </a:dk1>
        <a:lt1>
          <a:srgbClr val="FFFFFF"/>
        </a:lt1>
        <a:dk2>
          <a:srgbClr val="000000"/>
        </a:dk2>
        <a:lt2>
          <a:srgbClr val="C0C0C0"/>
        </a:lt2>
        <a:accent1>
          <a:srgbClr val="FFFFFF"/>
        </a:accent1>
        <a:accent2>
          <a:srgbClr val="8DACD0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7F9BBC"/>
        </a:accent6>
        <a:hlink>
          <a:srgbClr val="FFFFFF"/>
        </a:hlink>
        <a:folHlink>
          <a:srgbClr val="CECEC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NG_MOC_Core_ModuleNew</Template>
  <TotalTime>565</TotalTime>
  <Words>2176</Words>
  <Application>Microsoft Office PowerPoint</Application>
  <PresentationFormat>On-screen Show (4:3)</PresentationFormat>
  <Paragraphs>417</Paragraphs>
  <Slides>41</Slides>
  <Notes>29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7" baseType="lpstr">
      <vt:lpstr>Verdana</vt:lpstr>
      <vt:lpstr>Wingdings</vt:lpstr>
      <vt:lpstr>Arial</vt:lpstr>
      <vt:lpstr>Calibri</vt:lpstr>
      <vt:lpstr>Segoe UI</vt:lpstr>
      <vt:lpstr>NG_MOC_Core_ModuleNew2</vt:lpstr>
      <vt:lpstr>Introduction</vt:lpstr>
      <vt:lpstr>Your Instructor</vt:lpstr>
      <vt:lpstr>Course URL</vt:lpstr>
      <vt:lpstr>Overview</vt:lpstr>
      <vt:lpstr>Training Schedule</vt:lpstr>
      <vt:lpstr>What is BI?</vt:lpstr>
      <vt:lpstr>Business intelligence scenarios</vt:lpstr>
      <vt:lpstr>Trends in business intelligence</vt:lpstr>
      <vt:lpstr>Power 4</vt:lpstr>
      <vt:lpstr>Process in using Power BI</vt:lpstr>
      <vt:lpstr>Business intelligence project roles</vt:lpstr>
      <vt:lpstr>Enterprise BI data models</vt:lpstr>
      <vt:lpstr>Introduction to data analysis</vt:lpstr>
      <vt:lpstr>Data sources</vt:lpstr>
      <vt:lpstr>Queries</vt:lpstr>
      <vt:lpstr>Data transformations</vt:lpstr>
      <vt:lpstr>Visualization</vt:lpstr>
      <vt:lpstr>Introduction to data visualization</vt:lpstr>
      <vt:lpstr>Charts</vt:lpstr>
      <vt:lpstr>Cards</vt:lpstr>
      <vt:lpstr>Maps</vt:lpstr>
      <vt:lpstr>Tables</vt:lpstr>
      <vt:lpstr>Tree maps</vt:lpstr>
      <vt:lpstr>Formatting charts</vt:lpstr>
      <vt:lpstr>Overview of self-service BI</vt:lpstr>
      <vt:lpstr>Self-service BI trend</vt:lpstr>
      <vt:lpstr>Microsoft tools for self-service BI</vt:lpstr>
      <vt:lpstr>SQL Server Reporting Services</vt:lpstr>
      <vt:lpstr>Excel</vt:lpstr>
      <vt:lpstr>SharePoint Online</vt:lpstr>
      <vt:lpstr>Power BI Desktop</vt:lpstr>
      <vt:lpstr>Power BI Report Server</vt:lpstr>
      <vt:lpstr>Different Between Types of Virtual Columns</vt:lpstr>
      <vt:lpstr>3-Teir Architecture</vt:lpstr>
      <vt:lpstr>Single Page Application</vt:lpstr>
      <vt:lpstr>Remote Procedure Call</vt:lpstr>
      <vt:lpstr>Web Services</vt:lpstr>
      <vt:lpstr>Dashboard</vt:lpstr>
      <vt:lpstr>Local Machine</vt:lpstr>
      <vt:lpstr>After Deploy to Cloud</vt:lpstr>
      <vt:lpstr>What’s Next?</vt:lpstr>
    </vt:vector>
  </TitlesOfParts>
  <Company>Microsoft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Module 1</dc:title>
  <dc:creator>Richard Strange</dc:creator>
  <cp:lastModifiedBy>Corporate Trainer - Trainer 8</cp:lastModifiedBy>
  <cp:revision>28</cp:revision>
  <dcterms:created xsi:type="dcterms:W3CDTF">2019-05-28T15:35:21Z</dcterms:created>
  <dcterms:modified xsi:type="dcterms:W3CDTF">2024-06-08T00:21:07Z</dcterms:modified>
</cp:coreProperties>
</file>